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8"/>
  </p:notesMasterIdLst>
  <p:handoutMasterIdLst>
    <p:handoutMasterId r:id="rId9"/>
  </p:handoutMasterIdLst>
  <p:sldIdLst>
    <p:sldId id="286" r:id="rId5"/>
    <p:sldId id="288" r:id="rId6"/>
    <p:sldId id="284" r:id="rId7"/>
  </p:sldIdLst>
  <p:sldSz cx="12192000" cy="6858000"/>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ようこそ" id="{E75E278A-FF0E-49A4-B170-79828D63BBAD}">
          <p14:sldIdLst/>
        </p14:section>
        <p14:section name="デザイン、変形、注釈、共同作業、操作アシスト" id="{B9B51309-D148-4332-87C2-07BE32FBCA3B}">
          <p14:sldIdLst>
            <p14:sldId id="286"/>
            <p14:sldId id="288"/>
            <p14:sldId id="284"/>
          </p14:sldIdLst>
        </p14:section>
        <p14:section name="詳細情報"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8DB"/>
    <a:srgbClr val="A4CB9B"/>
    <a:srgbClr val="D3DA8C"/>
    <a:srgbClr val="FFF0C1"/>
    <a:srgbClr val="97A987"/>
    <a:srgbClr val="C5E0B4"/>
    <a:srgbClr val="D24726"/>
    <a:srgbClr val="FF9B45"/>
    <a:srgbClr val="F8CFB6"/>
    <a:srgbClr val="DD4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241" autoAdjust="0"/>
  </p:normalViewPr>
  <p:slideViewPr>
    <p:cSldViewPr snapToGrid="0">
      <p:cViewPr varScale="1">
        <p:scale>
          <a:sx n="89" d="100"/>
          <a:sy n="89" d="100"/>
        </p:scale>
        <p:origin x="96"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24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33" tIns="45716" rIns="91433" bIns="45716"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33" tIns="45716" rIns="91433" bIns="45716" rtlCol="0"/>
          <a:lstStyle>
            <a:lvl1pPr algn="r">
              <a:defRPr sz="1200"/>
            </a:lvl1pPr>
          </a:lstStyle>
          <a:p>
            <a:pPr rtl="0"/>
            <a:fld id="{B583D96A-184B-4997-8745-8DB4E1BC4D72}" type="datetime1">
              <a:rPr lang="ja-JP" altLang="en-US" smtClean="0">
                <a:latin typeface="Meiryo UI" panose="020B0604030504040204" pitchFamily="50" charset="-128"/>
                <a:ea typeface="Meiryo UI" panose="020B0604030504040204" pitchFamily="50" charset="-128"/>
              </a:rPr>
              <a:t>2023/11/10</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33" tIns="45716" rIns="91433" bIns="45716"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33" tIns="45716" rIns="91433" bIns="45716" rtlCol="0" anchor="b"/>
          <a:lstStyle>
            <a:lvl1pPr algn="r">
              <a:defRPr sz="1200"/>
            </a:lvl1pPr>
          </a:lstStyle>
          <a:p>
            <a:pPr rtl="0"/>
            <a:fld id="{9C679768-A2FC-4D08-91F6-8DCE6C566B36}"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33" tIns="45716" rIns="91433" bIns="45716"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3" tIns="45716" rIns="91433" bIns="45716" rtlCol="0"/>
          <a:lstStyle>
            <a:lvl1pPr algn="r">
              <a:defRPr sz="1200">
                <a:latin typeface="Meiryo UI" panose="020B0604030504040204" pitchFamily="50" charset="-128"/>
                <a:ea typeface="Meiryo UI" panose="020B0604030504040204" pitchFamily="50" charset="-128"/>
              </a:defRPr>
            </a:lvl1pPr>
          </a:lstStyle>
          <a:p>
            <a:fld id="{C4BB7104-9967-4BD3-B62F-AFA0A458AF26}" type="datetime1">
              <a:rPr lang="ja-JP" altLang="en-US" smtClean="0"/>
              <a:pPr/>
              <a:t>2023/11/10</a:t>
            </a:fld>
            <a:endParaRPr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3" tIns="45716" rIns="91433" bIns="45716" rtlCol="0" anchor="ctr"/>
          <a:lstStyle/>
          <a:p>
            <a:pPr rtl="0"/>
            <a:endParaRPr lang="ja-JP" altLang="en-US" noProof="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3" tIns="45716" rIns="91433" bIns="45716"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33" tIns="45716" rIns="91433" bIns="45716" rtlCol="0" anchor="b"/>
          <a:lstStyle>
            <a:lvl1pPr algn="l">
              <a:defRPr sz="1200">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3" tIns="45716" rIns="91433" bIns="45716" rtlCol="0" anchor="b"/>
          <a:lstStyle>
            <a:lvl1pPr algn="r">
              <a:defRPr sz="1200">
                <a:latin typeface="Meiryo UI" panose="020B0604030504040204" pitchFamily="50" charset="-128"/>
                <a:ea typeface="Meiryo UI" panose="020B0604030504040204" pitchFamily="50" charset="-128"/>
              </a:defRPr>
            </a:lvl1pPr>
          </a:lstStyle>
          <a:p>
            <a:fld id="{DF61EA0F-A667-4B49-8422-0062BC55E249}" type="slidenum">
              <a:rPr lang="en-US" altLang="ja-JP" smtClean="0"/>
              <a:pPr/>
              <a:t>‹#›</a:t>
            </a:fld>
            <a:endParaRPr lang="ja-JP" alt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a:t>
            </a:fld>
            <a:endParaRPr lang="ja-JP" altLang="en-US"/>
          </a:p>
        </p:txBody>
      </p:sp>
    </p:spTree>
    <p:extLst>
      <p:ext uri="{BB962C8B-B14F-4D97-AF65-F5344CB8AC3E}">
        <p14:creationId xmlns:p14="http://schemas.microsoft.com/office/powerpoint/2010/main" val="266566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a:t>
            </a:fld>
            <a:endParaRPr lang="ja-JP" altLang="en-US"/>
          </a:p>
        </p:txBody>
      </p:sp>
    </p:spTree>
    <p:extLst>
      <p:ext uri="{BB962C8B-B14F-4D97-AF65-F5344CB8AC3E}">
        <p14:creationId xmlns:p14="http://schemas.microsoft.com/office/powerpoint/2010/main" val="285176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3</a:t>
            </a:fld>
            <a:endParaRPr lang="ja-JP" altLang="en-US"/>
          </a:p>
        </p:txBody>
      </p:sp>
    </p:spTree>
    <p:extLst>
      <p:ext uri="{BB962C8B-B14F-4D97-AF65-F5344CB8AC3E}">
        <p14:creationId xmlns:p14="http://schemas.microsoft.com/office/powerpoint/2010/main" val="217200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1" y="262786"/>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9"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4"/>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2023/11/10</a:t>
            </a:fld>
            <a:endParaRPr lang="ja-JP" altLang="en-US" dirty="0"/>
          </a:p>
        </p:txBody>
      </p:sp>
      <p:sp>
        <p:nvSpPr>
          <p:cNvPr id="7" name="フッター プレースホルダー 4"/>
          <p:cNvSpPr>
            <a:spLocks noGrp="1"/>
          </p:cNvSpPr>
          <p:nvPr>
            <p:ph type="ftr" sz="quarter" idx="3"/>
          </p:nvPr>
        </p:nvSpPr>
        <p:spPr>
          <a:xfrm>
            <a:off x="4648200" y="6203954"/>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7" y="6203954"/>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3" y="26278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10" name="長方形 9"/>
          <p:cNvSpPr/>
          <p:nvPr userDrawn="1"/>
        </p:nvSpPr>
        <p:spPr bwMode="blackWhite">
          <a:xfrm>
            <a:off x="254951" y="262786"/>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dirty="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dirty="0"/>
              <a:t>クリックしてマスター テキストのスタイルを編集</a:t>
            </a:r>
          </a:p>
          <a:p>
            <a:pPr marL="0" lvl="1" indent="0" rtl="0">
              <a:lnSpc>
                <a:spcPct val="150000"/>
              </a:lnSpc>
              <a:spcBef>
                <a:spcPts val="1000"/>
              </a:spcBef>
              <a:spcAft>
                <a:spcPts val="1200"/>
              </a:spcAft>
              <a:buNone/>
            </a:pPr>
            <a:r>
              <a:rPr lang="ja-JP" altLang="en-US" noProof="0" dirty="0"/>
              <a:t>第 </a:t>
            </a:r>
            <a:r>
              <a:rPr lang="en-US" altLang="ja-JP" noProof="0" dirty="0"/>
              <a:t>2 </a:t>
            </a:r>
            <a:r>
              <a:rPr lang="ja-JP" altLang="en-US" noProof="0" dirty="0"/>
              <a:t>レベル</a:t>
            </a:r>
          </a:p>
          <a:p>
            <a:pPr marL="0" lvl="2" indent="0" rtl="0">
              <a:lnSpc>
                <a:spcPct val="150000"/>
              </a:lnSpc>
              <a:spcBef>
                <a:spcPts val="1000"/>
              </a:spcBef>
              <a:spcAft>
                <a:spcPts val="1200"/>
              </a:spcAft>
              <a:buNone/>
            </a:pPr>
            <a:r>
              <a:rPr lang="ja-JP" altLang="en-US" noProof="0" dirty="0"/>
              <a:t>第 </a:t>
            </a:r>
            <a:r>
              <a:rPr lang="en-US" altLang="ja-JP" noProof="0" dirty="0"/>
              <a:t>3 </a:t>
            </a:r>
            <a:r>
              <a:rPr lang="ja-JP" altLang="en-US" noProof="0" dirty="0"/>
              <a:t>レベル</a:t>
            </a:r>
          </a:p>
          <a:p>
            <a:pPr marL="0" lvl="3" indent="0" rtl="0">
              <a:lnSpc>
                <a:spcPct val="150000"/>
              </a:lnSpc>
              <a:spcBef>
                <a:spcPts val="1000"/>
              </a:spcBef>
              <a:spcAft>
                <a:spcPts val="1200"/>
              </a:spcAft>
              <a:buNone/>
            </a:pPr>
            <a:r>
              <a:rPr lang="ja-JP" altLang="en-US" noProof="0" dirty="0"/>
              <a:t>第 </a:t>
            </a:r>
            <a:r>
              <a:rPr lang="en-US" altLang="ja-JP" noProof="0" dirty="0"/>
              <a:t>4 </a:t>
            </a:r>
            <a:r>
              <a:rPr lang="ja-JP" altLang="en-US" noProof="0" dirty="0"/>
              <a:t>レベル</a:t>
            </a:r>
          </a:p>
          <a:p>
            <a:pPr marL="0" lvl="4" indent="0" rtl="0">
              <a:lnSpc>
                <a:spcPct val="150000"/>
              </a:lnSpc>
              <a:spcBef>
                <a:spcPts val="1000"/>
              </a:spcBef>
              <a:spcAft>
                <a:spcPts val="1200"/>
              </a:spcAft>
              <a:buNone/>
            </a:pPr>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4"/>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6145EFC-4F37-4458-BE9B-A83F3A5D9C69}" type="datetime1">
              <a:rPr lang="ja-JP" altLang="en-US" smtClean="0"/>
              <a:t>2023/11/10</a:t>
            </a:fld>
            <a:endParaRPr lang="ja-JP" altLang="en-US" dirty="0"/>
          </a:p>
        </p:txBody>
      </p:sp>
      <p:sp>
        <p:nvSpPr>
          <p:cNvPr id="5" name="フッター プレースホルダー 4"/>
          <p:cNvSpPr>
            <a:spLocks noGrp="1"/>
          </p:cNvSpPr>
          <p:nvPr>
            <p:ph type="ftr" sz="quarter" idx="3"/>
          </p:nvPr>
        </p:nvSpPr>
        <p:spPr>
          <a:xfrm>
            <a:off x="4648200" y="6203954"/>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375904" y="6203954"/>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cxnSp>
        <p:nvCxnSpPr>
          <p:cNvPr id="8" name="直線​​コネクタ 7"/>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四角形: 角を丸くする 43">
            <a:extLst>
              <a:ext uri="{FF2B5EF4-FFF2-40B4-BE49-F238E27FC236}">
                <a16:creationId xmlns:a16="http://schemas.microsoft.com/office/drawing/2014/main" id="{C529A9B0-46AF-41B0-A46E-949F0365D2CF}"/>
              </a:ext>
            </a:extLst>
          </p:cNvPr>
          <p:cNvSpPr/>
          <p:nvPr/>
        </p:nvSpPr>
        <p:spPr>
          <a:xfrm>
            <a:off x="317831" y="1310278"/>
            <a:ext cx="5359120" cy="1407172"/>
          </a:xfrm>
          <a:prstGeom prst="roundRect">
            <a:avLst>
              <a:gd name="adj" fmla="val 3588"/>
            </a:avLst>
          </a:prstGeom>
          <a:solidFill>
            <a:srgbClr val="FFF0C1">
              <a:alpha val="22745"/>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8" name="タイトル 7"/>
          <p:cNvSpPr>
            <a:spLocks noGrp="1"/>
          </p:cNvSpPr>
          <p:nvPr>
            <p:ph type="title"/>
          </p:nvPr>
        </p:nvSpPr>
        <p:spPr>
          <a:xfrm>
            <a:off x="521209" y="448056"/>
            <a:ext cx="7382570" cy="640080"/>
          </a:xfrm>
        </p:spPr>
        <p:txBody>
          <a:bodyPr rtlCol="0">
            <a:noAutofit/>
          </a:bodyPr>
          <a:lstStyle/>
          <a:p>
            <a:pPr rtl="0"/>
            <a:r>
              <a:rPr lang="ja-JP" altLang="en-US" dirty="0">
                <a:cs typeface="Segoe UI Light" panose="020B0502040204020203" pitchFamily="34" charset="0"/>
              </a:rPr>
              <a:t>業務実績確認のための業務カルテ検索方法　　１</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38" name="コンテンツ プレースホルダー 17"/>
          <p:cNvSpPr txBox="1">
            <a:spLocks/>
          </p:cNvSpPr>
          <p:nvPr/>
        </p:nvSpPr>
        <p:spPr>
          <a:xfrm>
            <a:off x="541610" y="1524707"/>
            <a:ext cx="3056996" cy="488523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endParaRPr lang="ja-JP" altLang="en-US" dirty="0">
              <a:latin typeface="Meiryo UI" panose="020B0604030504040204" pitchFamily="50" charset="-128"/>
              <a:ea typeface="Meiryo UI" panose="020B0604030504040204" pitchFamily="50" charset="-128"/>
              <a:cs typeface="Segoe UI" panose="020B0502040204020203" pitchFamily="34" charset="0"/>
            </a:endParaRPr>
          </a:p>
        </p:txBody>
      </p:sp>
      <p:sp>
        <p:nvSpPr>
          <p:cNvPr id="30" name="コンテンツ プレースホルダー 17">
            <a:extLst>
              <a:ext uri="{FF2B5EF4-FFF2-40B4-BE49-F238E27FC236}">
                <a16:creationId xmlns:a16="http://schemas.microsoft.com/office/drawing/2014/main" id="{D60C66CE-4278-47A1-A231-DE0593A571AA}"/>
              </a:ext>
            </a:extLst>
          </p:cNvPr>
          <p:cNvSpPr txBox="1">
            <a:spLocks/>
          </p:cNvSpPr>
          <p:nvPr/>
        </p:nvSpPr>
        <p:spPr>
          <a:xfrm>
            <a:off x="480602" y="1953332"/>
            <a:ext cx="4667336"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6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手順２：</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メインメニュー画面の </a:t>
            </a:r>
            <a:r>
              <a:rPr lang="ja-JP" altLang="en-US" sz="14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詳細検索 </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ボタンを選択します。</a:t>
            </a:r>
            <a:endParaRPr lang="ja-JP" altLang="en-US" sz="1400" dirty="0">
              <a:solidFill>
                <a:schemeClr val="tx1"/>
              </a:solidFill>
              <a:latin typeface="Meiryo UI" panose="020B0604030504040204" pitchFamily="50" charset="-128"/>
              <a:ea typeface="Meiryo UI" panose="020B0604030504040204" pitchFamily="50" charset="-128"/>
              <a:cs typeface="Segoe UI"/>
            </a:endParaRPr>
          </a:p>
        </p:txBody>
      </p:sp>
      <p:sp>
        <p:nvSpPr>
          <p:cNvPr id="36" name="コンテンツ プレースホルダー 17">
            <a:extLst>
              <a:ext uri="{FF2B5EF4-FFF2-40B4-BE49-F238E27FC236}">
                <a16:creationId xmlns:a16="http://schemas.microsoft.com/office/drawing/2014/main" id="{6A1FB822-CF8C-45F0-801F-D5659A4775B1}"/>
              </a:ext>
            </a:extLst>
          </p:cNvPr>
          <p:cNvSpPr txBox="1">
            <a:spLocks/>
          </p:cNvSpPr>
          <p:nvPr/>
        </p:nvSpPr>
        <p:spPr>
          <a:xfrm>
            <a:off x="470598" y="1381677"/>
            <a:ext cx="5234302" cy="350054"/>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6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手順１：</a:t>
            </a:r>
            <a:r>
              <a:rPr lang="ja-JP" altLang="en-US" sz="1500" dirty="0">
                <a:solidFill>
                  <a:schemeClr val="tx1"/>
                </a:solidFill>
                <a:latin typeface="Meiryo UI" panose="020B0604030504040204" pitchFamily="50" charset="-128"/>
                <a:ea typeface="Meiryo UI" panose="020B0604030504040204" pitchFamily="50" charset="-128"/>
                <a:cs typeface="Segoe UI" panose="020B0502040204020203" pitchFamily="34" charset="0"/>
              </a:rPr>
              <a:t>公共建築協会</a:t>
            </a:r>
            <a:r>
              <a:rPr lang="en-US" altLang="ja-JP" sz="1500" dirty="0">
                <a:solidFill>
                  <a:schemeClr val="tx1"/>
                </a:solidFill>
                <a:latin typeface="Meiryo UI" panose="020B0604030504040204" pitchFamily="50" charset="-128"/>
                <a:ea typeface="Meiryo UI" panose="020B0604030504040204" pitchFamily="50" charset="-128"/>
                <a:cs typeface="Segoe UI" panose="020B0502040204020203" pitchFamily="34" charset="0"/>
              </a:rPr>
              <a:t>HP</a:t>
            </a:r>
            <a:r>
              <a:rPr lang="ja-JP" altLang="en-US" sz="15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から</a:t>
            </a:r>
            <a:r>
              <a:rPr lang="en-US" altLang="ja-JP" sz="1300" dirty="0">
                <a:solidFill>
                  <a:schemeClr val="tx1"/>
                </a:solidFill>
                <a:latin typeface="Meiryo UI" panose="020B0604030504040204" pitchFamily="50" charset="-128"/>
                <a:ea typeface="Meiryo UI" panose="020B0604030504040204" pitchFamily="50" charset="-128"/>
                <a:cs typeface="Segoe UI" panose="020B0502040204020203" pitchFamily="34" charset="0"/>
              </a:rPr>
              <a:t>PUBDIS</a:t>
            </a:r>
            <a:r>
              <a:rPr lang="ja-JP" altLang="en-US" sz="1500" dirty="0">
                <a:solidFill>
                  <a:schemeClr val="tx1"/>
                </a:solidFill>
                <a:latin typeface="Meiryo UI" panose="020B0604030504040204" pitchFamily="50" charset="-128"/>
                <a:ea typeface="Meiryo UI" panose="020B0604030504040204" pitchFamily="50" charset="-128"/>
                <a:cs typeface="Segoe UI" panose="020B0502040204020203" pitchFamily="34" charset="0"/>
              </a:rPr>
              <a:t>検索システムにログインします。</a:t>
            </a:r>
            <a:endParaRPr lang="ja-JP" altLang="en-US" sz="1500" dirty="0">
              <a:solidFill>
                <a:schemeClr val="tx1"/>
              </a:solidFill>
              <a:latin typeface="Meiryo UI" panose="020B0604030504040204" pitchFamily="50" charset="-128"/>
              <a:ea typeface="Meiryo UI" panose="020B0604030504040204" pitchFamily="50" charset="-128"/>
              <a:cs typeface="Segoe UI"/>
            </a:endParaRPr>
          </a:p>
        </p:txBody>
      </p:sp>
      <p:sp>
        <p:nvSpPr>
          <p:cNvPr id="37" name="コンテンツ プレースホルダー 17">
            <a:extLst>
              <a:ext uri="{FF2B5EF4-FFF2-40B4-BE49-F238E27FC236}">
                <a16:creationId xmlns:a16="http://schemas.microsoft.com/office/drawing/2014/main" id="{9D391599-A439-464F-BB6F-3BA601245C76}"/>
              </a:ext>
            </a:extLst>
          </p:cNvPr>
          <p:cNvSpPr txBox="1">
            <a:spLocks/>
          </p:cNvSpPr>
          <p:nvPr/>
        </p:nvSpPr>
        <p:spPr>
          <a:xfrm>
            <a:off x="465779" y="2304232"/>
            <a:ext cx="4973191"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6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手順３：</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メイン画面が表示されたら、</a:t>
            </a:r>
            <a:r>
              <a:rPr lang="ja-JP" altLang="en-US" sz="14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カルテ </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ボタンを選択します。</a:t>
            </a:r>
            <a:endParaRPr lang="ja-JP" altLang="en-US" sz="1400" dirty="0">
              <a:solidFill>
                <a:schemeClr val="tx1"/>
              </a:solidFill>
              <a:latin typeface="Meiryo UI" panose="020B0604030504040204" pitchFamily="50" charset="-128"/>
              <a:ea typeface="Meiryo UI" panose="020B0604030504040204" pitchFamily="50" charset="-128"/>
              <a:cs typeface="Segoe UI"/>
            </a:endParaRPr>
          </a:p>
        </p:txBody>
      </p:sp>
      <p:grpSp>
        <p:nvGrpSpPr>
          <p:cNvPr id="23" name="グループ化 22"/>
          <p:cNvGrpSpPr/>
          <p:nvPr/>
        </p:nvGrpSpPr>
        <p:grpSpPr>
          <a:xfrm>
            <a:off x="3112489" y="2802202"/>
            <a:ext cx="2574077" cy="3741101"/>
            <a:chOff x="3112489" y="2802202"/>
            <a:chExt cx="2574077" cy="3741101"/>
          </a:xfrm>
        </p:grpSpPr>
        <p:sp>
          <p:nvSpPr>
            <p:cNvPr id="59" name="四角形: 角を丸くする 58">
              <a:extLst>
                <a:ext uri="{FF2B5EF4-FFF2-40B4-BE49-F238E27FC236}">
                  <a16:creationId xmlns:a16="http://schemas.microsoft.com/office/drawing/2014/main" id="{F5FE5E14-E8EA-497D-8A15-7B42FC8658EE}"/>
                </a:ext>
              </a:extLst>
            </p:cNvPr>
            <p:cNvSpPr/>
            <p:nvPr/>
          </p:nvSpPr>
          <p:spPr>
            <a:xfrm>
              <a:off x="3112489" y="2802202"/>
              <a:ext cx="2564461" cy="3741101"/>
            </a:xfrm>
            <a:prstGeom prst="roundRect">
              <a:avLst>
                <a:gd name="adj" fmla="val 142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E122EEAC-F97A-413B-90D6-B699FB1B8989}"/>
                </a:ext>
              </a:extLst>
            </p:cNvPr>
            <p:cNvPicPr>
              <a:picLocks noChangeAspect="1"/>
            </p:cNvPicPr>
            <p:nvPr/>
          </p:nvPicPr>
          <p:blipFill>
            <a:blip r:embed="rId3"/>
            <a:stretch>
              <a:fillRect/>
            </a:stretch>
          </p:blipFill>
          <p:spPr>
            <a:xfrm>
              <a:off x="3202953" y="3306770"/>
              <a:ext cx="2426321" cy="3176012"/>
            </a:xfrm>
            <a:prstGeom prst="rect">
              <a:avLst/>
            </a:prstGeom>
          </p:spPr>
        </p:pic>
        <p:grpSp>
          <p:nvGrpSpPr>
            <p:cNvPr id="63" name="グループ化 62">
              <a:extLst>
                <a:ext uri="{FF2B5EF4-FFF2-40B4-BE49-F238E27FC236}">
                  <a16:creationId xmlns:a16="http://schemas.microsoft.com/office/drawing/2014/main" id="{32646D56-1998-453A-BE4E-B3C240357D7E}"/>
                </a:ext>
              </a:extLst>
            </p:cNvPr>
            <p:cNvGrpSpPr/>
            <p:nvPr/>
          </p:nvGrpSpPr>
          <p:grpSpPr>
            <a:xfrm>
              <a:off x="3177531" y="2824653"/>
              <a:ext cx="2509035" cy="461665"/>
              <a:chOff x="3177531" y="3110403"/>
              <a:chExt cx="2509035" cy="461665"/>
            </a:xfrm>
          </p:grpSpPr>
          <p:sp>
            <p:nvSpPr>
              <p:cNvPr id="39" name="正方形/長方形 38">
                <a:extLst>
                  <a:ext uri="{FF2B5EF4-FFF2-40B4-BE49-F238E27FC236}">
                    <a16:creationId xmlns:a16="http://schemas.microsoft.com/office/drawing/2014/main" id="{17E1164D-C0A5-40CA-BF11-B15A21CD9D4A}"/>
                  </a:ext>
                </a:extLst>
              </p:cNvPr>
              <p:cNvSpPr/>
              <p:nvPr/>
            </p:nvSpPr>
            <p:spPr>
              <a:xfrm>
                <a:off x="3424408" y="3160792"/>
                <a:ext cx="2262158" cy="369332"/>
              </a:xfrm>
              <a:prstGeom prst="rect">
                <a:avLst/>
              </a:prstGeom>
              <a:noFill/>
            </p:spPr>
            <p:txBody>
              <a:bodyPr wrap="none">
                <a:spAutoFit/>
              </a:bodyPr>
              <a:lstStyle/>
              <a:p>
                <a:r>
                  <a:rPr lang="ja-JP" altLang="en-US" b="1" dirty="0"/>
                  <a:t>メインメニュー画面</a:t>
                </a:r>
              </a:p>
            </p:txBody>
          </p:sp>
          <p:sp>
            <p:nvSpPr>
              <p:cNvPr id="42" name="テキスト ボックス 41">
                <a:extLst>
                  <a:ext uri="{FF2B5EF4-FFF2-40B4-BE49-F238E27FC236}">
                    <a16:creationId xmlns:a16="http://schemas.microsoft.com/office/drawing/2014/main" id="{E5FD4284-7A0A-4E1C-87BC-AE067CF316F8}"/>
                  </a:ext>
                </a:extLst>
              </p:cNvPr>
              <p:cNvSpPr txBox="1"/>
              <p:nvPr/>
            </p:nvSpPr>
            <p:spPr>
              <a:xfrm>
                <a:off x="3177531" y="3110403"/>
                <a:ext cx="45719" cy="461665"/>
              </a:xfrm>
              <a:prstGeom prst="rect">
                <a:avLst/>
              </a:prstGeom>
              <a:noFill/>
            </p:spPr>
            <p:txBody>
              <a:bodyPr wrap="square" rtlCol="0">
                <a:spAutoFit/>
              </a:bodyPr>
              <a:lstStyle/>
              <a:p>
                <a:r>
                  <a:rPr kumimoji="1" lang="ja-JP" altLang="en-US" sz="2400" dirty="0">
                    <a:solidFill>
                      <a:srgbClr val="FF0000"/>
                    </a:solidFill>
                  </a:rPr>
                  <a:t>②</a:t>
                </a:r>
              </a:p>
            </p:txBody>
          </p:sp>
        </p:grpSp>
        <p:sp>
          <p:nvSpPr>
            <p:cNvPr id="55" name="四角形: 角を丸くする 54">
              <a:extLst>
                <a:ext uri="{FF2B5EF4-FFF2-40B4-BE49-F238E27FC236}">
                  <a16:creationId xmlns:a16="http://schemas.microsoft.com/office/drawing/2014/main" id="{D70F8495-2FC5-458C-BEEA-C656BC43C780}"/>
                </a:ext>
              </a:extLst>
            </p:cNvPr>
            <p:cNvSpPr/>
            <p:nvPr/>
          </p:nvSpPr>
          <p:spPr>
            <a:xfrm>
              <a:off x="3254325" y="5752072"/>
              <a:ext cx="1476457" cy="467753"/>
            </a:xfrm>
            <a:prstGeom prst="roundRect">
              <a:avLst>
                <a:gd name="adj" fmla="val 9427"/>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コンテンツ プレースホルダー 17">
            <a:extLst>
              <a:ext uri="{FF2B5EF4-FFF2-40B4-BE49-F238E27FC236}">
                <a16:creationId xmlns:a16="http://schemas.microsoft.com/office/drawing/2014/main" id="{A45787DA-4F3A-4896-811F-C6AB311813AF}"/>
              </a:ext>
            </a:extLst>
          </p:cNvPr>
          <p:cNvSpPr txBox="1">
            <a:spLocks/>
          </p:cNvSpPr>
          <p:nvPr/>
        </p:nvSpPr>
        <p:spPr>
          <a:xfrm>
            <a:off x="692641" y="1664368"/>
            <a:ext cx="4667336"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US" altLang="ja-JP" sz="1400" dirty="0">
                <a:solidFill>
                  <a:srgbClr val="C00000"/>
                </a:solidFill>
                <a:latin typeface="Meiryo UI" panose="020B0604030504040204" pitchFamily="50" charset="-128"/>
                <a:ea typeface="Meiryo UI" panose="020B0604030504040204" pitchFamily="50" charset="-128"/>
                <a:cs typeface="Segoe UI"/>
              </a:rPr>
              <a:t>※ </a:t>
            </a:r>
            <a:r>
              <a:rPr lang="en-US" altLang="ja-JP" sz="1400" b="1" u="sng" dirty="0">
                <a:solidFill>
                  <a:srgbClr val="C00000"/>
                </a:solidFill>
                <a:latin typeface="Meiryo UI" panose="020B0604030504040204" pitchFamily="50" charset="-128"/>
                <a:ea typeface="Meiryo UI" panose="020B0604030504040204" pitchFamily="50" charset="-128"/>
                <a:cs typeface="Segoe UI"/>
              </a:rPr>
              <a:t>P B A </a:t>
            </a:r>
            <a:r>
              <a:rPr lang="ja-JP" altLang="en-US" sz="1400" dirty="0">
                <a:solidFill>
                  <a:srgbClr val="C00000"/>
                </a:solidFill>
                <a:latin typeface="Meiryo UI" panose="020B0604030504040204" pitchFamily="50" charset="-128"/>
                <a:ea typeface="Meiryo UI" panose="020B0604030504040204" pitchFamily="50" charset="-128"/>
                <a:cs typeface="Segoe UI"/>
              </a:rPr>
              <a:t>　</a:t>
            </a:r>
            <a:r>
              <a:rPr lang="en-US" altLang="ja-JP" sz="1400" dirty="0">
                <a:solidFill>
                  <a:srgbClr val="C00000"/>
                </a:solidFill>
                <a:latin typeface="Meiryo UI" panose="020B0604030504040204" pitchFamily="50" charset="-128"/>
                <a:ea typeface="Meiryo UI" panose="020B0604030504040204" pitchFamily="50" charset="-128"/>
                <a:cs typeface="Segoe UI"/>
              </a:rPr>
              <a:t>3</a:t>
            </a:r>
            <a:r>
              <a:rPr lang="ja-JP" altLang="en-US" sz="1400" dirty="0">
                <a:solidFill>
                  <a:srgbClr val="C00000"/>
                </a:solidFill>
                <a:latin typeface="Meiryo UI" panose="020B0604030504040204" pitchFamily="50" charset="-128"/>
                <a:ea typeface="Meiryo UI" panose="020B0604030504040204" pitchFamily="50" charset="-128"/>
                <a:cs typeface="Segoe UI"/>
              </a:rPr>
              <a:t>文字で </a:t>
            </a:r>
            <a:r>
              <a:rPr lang="en-US" altLang="ja-JP" sz="1400" dirty="0">
                <a:solidFill>
                  <a:srgbClr val="C00000"/>
                </a:solidFill>
                <a:latin typeface="Meiryo UI" panose="020B0604030504040204" pitchFamily="50" charset="-128"/>
                <a:ea typeface="Meiryo UI" panose="020B0604030504040204" pitchFamily="50" charset="-128"/>
                <a:cs typeface="Segoe UI"/>
              </a:rPr>
              <a:t>web</a:t>
            </a:r>
            <a:r>
              <a:rPr lang="ja-JP" altLang="en-US" sz="1400" dirty="0">
                <a:solidFill>
                  <a:srgbClr val="C00000"/>
                </a:solidFill>
                <a:latin typeface="Meiryo UI" panose="020B0604030504040204" pitchFamily="50" charset="-128"/>
                <a:ea typeface="Meiryo UI" panose="020B0604030504040204" pitchFamily="50" charset="-128"/>
                <a:cs typeface="Segoe UI"/>
              </a:rPr>
              <a:t>検索できます。</a:t>
            </a:r>
            <a:endParaRPr lang="ja-JP" altLang="en-US" sz="1050" dirty="0">
              <a:solidFill>
                <a:schemeClr val="tx1"/>
              </a:solidFill>
              <a:latin typeface="Meiryo UI" panose="020B0604030504040204" pitchFamily="50" charset="-128"/>
              <a:ea typeface="Meiryo UI" panose="020B0604030504040204" pitchFamily="50" charset="-128"/>
              <a:cs typeface="Segoe UI"/>
            </a:endParaRPr>
          </a:p>
        </p:txBody>
      </p:sp>
      <p:sp>
        <p:nvSpPr>
          <p:cNvPr id="18" name="テキスト ボックス 17">
            <a:extLst>
              <a:ext uri="{FF2B5EF4-FFF2-40B4-BE49-F238E27FC236}">
                <a16:creationId xmlns:a16="http://schemas.microsoft.com/office/drawing/2014/main" id="{A40D39A8-0BDE-41D8-A74B-4AD878787E8D}"/>
              </a:ext>
            </a:extLst>
          </p:cNvPr>
          <p:cNvSpPr txBox="1"/>
          <p:nvPr/>
        </p:nvSpPr>
        <p:spPr>
          <a:xfrm>
            <a:off x="8101869" y="412950"/>
            <a:ext cx="3416320" cy="369332"/>
          </a:xfrm>
          <a:prstGeom prst="rect">
            <a:avLst/>
          </a:prstGeom>
          <a:noFill/>
        </p:spPr>
        <p:txBody>
          <a:bodyPr wrap="none" rtlCol="0">
            <a:spAutoFit/>
          </a:bodyPr>
          <a:lstStyle/>
          <a:p>
            <a:r>
              <a:rPr kumimoji="1" lang="ja-JP" altLang="en-US"/>
              <a:t>ログイン</a:t>
            </a:r>
            <a:r>
              <a:rPr kumimoji="1" lang="ja-JP" altLang="en-US" dirty="0"/>
              <a:t>から検索情報選択まで</a:t>
            </a:r>
          </a:p>
        </p:txBody>
      </p:sp>
      <p:sp>
        <p:nvSpPr>
          <p:cNvPr id="51" name="四角形: 角を丸くする 50">
            <a:extLst>
              <a:ext uri="{FF2B5EF4-FFF2-40B4-BE49-F238E27FC236}">
                <a16:creationId xmlns:a16="http://schemas.microsoft.com/office/drawing/2014/main" id="{48E336B9-4EE7-463B-9C1E-DCB9F9B54FCF}"/>
              </a:ext>
            </a:extLst>
          </p:cNvPr>
          <p:cNvSpPr/>
          <p:nvPr/>
        </p:nvSpPr>
        <p:spPr>
          <a:xfrm>
            <a:off x="8150325" y="804117"/>
            <a:ext cx="2184671" cy="3409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ﾏﾆｭｱﾙ　</a:t>
            </a:r>
            <a:r>
              <a:rPr kumimoji="1" lang="en-US" altLang="ja-JP"/>
              <a:t>P5</a:t>
            </a:r>
            <a:r>
              <a:rPr kumimoji="1" lang="ja-JP" altLang="en-US"/>
              <a:t>から</a:t>
            </a:r>
            <a:endParaRPr kumimoji="1" lang="ja-JP" altLang="en-US" dirty="0"/>
          </a:p>
        </p:txBody>
      </p:sp>
      <p:grpSp>
        <p:nvGrpSpPr>
          <p:cNvPr id="22" name="グループ化 21"/>
          <p:cNvGrpSpPr/>
          <p:nvPr/>
        </p:nvGrpSpPr>
        <p:grpSpPr>
          <a:xfrm>
            <a:off x="332439" y="2802203"/>
            <a:ext cx="2739834" cy="3741100"/>
            <a:chOff x="332439" y="2802203"/>
            <a:chExt cx="2739834" cy="3741100"/>
          </a:xfrm>
        </p:grpSpPr>
        <p:sp>
          <p:nvSpPr>
            <p:cNvPr id="3" name="四角形: 角を丸くする 2">
              <a:extLst>
                <a:ext uri="{FF2B5EF4-FFF2-40B4-BE49-F238E27FC236}">
                  <a16:creationId xmlns:a16="http://schemas.microsoft.com/office/drawing/2014/main" id="{9DA9456C-F4D3-47BD-ABA9-5C766ED4938B}"/>
                </a:ext>
              </a:extLst>
            </p:cNvPr>
            <p:cNvSpPr/>
            <p:nvPr/>
          </p:nvSpPr>
          <p:spPr>
            <a:xfrm>
              <a:off x="332439" y="2802203"/>
              <a:ext cx="2712715" cy="3741100"/>
            </a:xfrm>
            <a:prstGeom prst="roundRect">
              <a:avLst>
                <a:gd name="adj" fmla="val 142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a:extLst>
                <a:ext uri="{FF2B5EF4-FFF2-40B4-BE49-F238E27FC236}">
                  <a16:creationId xmlns:a16="http://schemas.microsoft.com/office/drawing/2014/main" id="{7BDDEF24-D5CF-40AD-B272-A29587BD1E44}"/>
                </a:ext>
              </a:extLst>
            </p:cNvPr>
            <p:cNvGrpSpPr/>
            <p:nvPr/>
          </p:nvGrpSpPr>
          <p:grpSpPr>
            <a:xfrm>
              <a:off x="446731" y="2828263"/>
              <a:ext cx="2625542" cy="461665"/>
              <a:chOff x="446731" y="3085438"/>
              <a:chExt cx="2625542" cy="461665"/>
            </a:xfrm>
          </p:grpSpPr>
          <p:sp>
            <p:nvSpPr>
              <p:cNvPr id="9" name="テキスト ボックス 8">
                <a:extLst>
                  <a:ext uri="{FF2B5EF4-FFF2-40B4-BE49-F238E27FC236}">
                    <a16:creationId xmlns:a16="http://schemas.microsoft.com/office/drawing/2014/main" id="{8C496913-7CF1-4868-B1B5-95877965D808}"/>
                  </a:ext>
                </a:extLst>
              </p:cNvPr>
              <p:cNvSpPr txBox="1"/>
              <p:nvPr/>
            </p:nvSpPr>
            <p:spPr>
              <a:xfrm>
                <a:off x="706912" y="3131076"/>
                <a:ext cx="2365361" cy="369332"/>
              </a:xfrm>
              <a:prstGeom prst="rect">
                <a:avLst/>
              </a:prstGeom>
              <a:noFill/>
            </p:spPr>
            <p:txBody>
              <a:bodyPr wrap="square" rtlCol="0">
                <a:spAutoFit/>
              </a:bodyPr>
              <a:lstStyle/>
              <a:p>
                <a:r>
                  <a:rPr kumimoji="1" lang="ja-JP" altLang="en-US" b="1" dirty="0"/>
                  <a:t>ログインはここから</a:t>
                </a:r>
                <a:endParaRPr kumimoji="1" lang="ja-JP" altLang="en-US" sz="2400" b="1" dirty="0"/>
              </a:p>
            </p:txBody>
          </p:sp>
          <p:sp>
            <p:nvSpPr>
              <p:cNvPr id="41" name="テキスト ボックス 40">
                <a:extLst>
                  <a:ext uri="{FF2B5EF4-FFF2-40B4-BE49-F238E27FC236}">
                    <a16:creationId xmlns:a16="http://schemas.microsoft.com/office/drawing/2014/main" id="{4787EFD2-F4E3-4561-A703-566946F722D5}"/>
                  </a:ext>
                </a:extLst>
              </p:cNvPr>
              <p:cNvSpPr txBox="1"/>
              <p:nvPr/>
            </p:nvSpPr>
            <p:spPr>
              <a:xfrm>
                <a:off x="446731" y="3085438"/>
                <a:ext cx="45719" cy="461665"/>
              </a:xfrm>
              <a:prstGeom prst="rect">
                <a:avLst/>
              </a:prstGeom>
              <a:noFill/>
            </p:spPr>
            <p:txBody>
              <a:bodyPr wrap="square" rtlCol="0">
                <a:spAutoFit/>
              </a:bodyPr>
              <a:lstStyle/>
              <a:p>
                <a:r>
                  <a:rPr kumimoji="1" lang="ja-JP" altLang="en-US" sz="2400" dirty="0">
                    <a:solidFill>
                      <a:srgbClr val="FF0000"/>
                    </a:solidFill>
                  </a:rPr>
                  <a:t>①</a:t>
                </a:r>
              </a:p>
            </p:txBody>
          </p:sp>
        </p:grpSp>
        <p:grpSp>
          <p:nvGrpSpPr>
            <p:cNvPr id="73" name="グループ化 72">
              <a:extLst>
                <a:ext uri="{FF2B5EF4-FFF2-40B4-BE49-F238E27FC236}">
                  <a16:creationId xmlns:a16="http://schemas.microsoft.com/office/drawing/2014/main" id="{C3EA3B4B-5AE2-4DF0-99E1-E15124B6A2EC}"/>
                </a:ext>
              </a:extLst>
            </p:cNvPr>
            <p:cNvGrpSpPr/>
            <p:nvPr/>
          </p:nvGrpSpPr>
          <p:grpSpPr>
            <a:xfrm>
              <a:off x="435964" y="3377361"/>
              <a:ext cx="2470268" cy="1089492"/>
              <a:chOff x="379994" y="3333395"/>
              <a:chExt cx="2608644" cy="1141928"/>
            </a:xfrm>
            <a:effectLst>
              <a:outerShdw blurRad="50800" dist="38100" dir="2700000" algn="tl" rotWithShape="0">
                <a:prstClr val="black">
                  <a:alpha val="40000"/>
                </a:prstClr>
              </a:outerShdw>
            </a:effectLst>
          </p:grpSpPr>
          <p:pic>
            <p:nvPicPr>
              <p:cNvPr id="64" name="図 63">
                <a:extLst>
                  <a:ext uri="{FF2B5EF4-FFF2-40B4-BE49-F238E27FC236}">
                    <a16:creationId xmlns:a16="http://schemas.microsoft.com/office/drawing/2014/main" id="{988ADE46-8472-4417-8E6A-5CB9CAB114F1}"/>
                  </a:ext>
                </a:extLst>
              </p:cNvPr>
              <p:cNvPicPr>
                <a:picLocks noChangeAspect="1"/>
              </p:cNvPicPr>
              <p:nvPr/>
            </p:nvPicPr>
            <p:blipFill>
              <a:blip r:embed="rId4"/>
              <a:stretch>
                <a:fillRect/>
              </a:stretch>
            </p:blipFill>
            <p:spPr>
              <a:xfrm>
                <a:off x="379994" y="3333395"/>
                <a:ext cx="2608644" cy="1141928"/>
              </a:xfrm>
              <a:prstGeom prst="rect">
                <a:avLst/>
              </a:prstGeom>
            </p:spPr>
          </p:pic>
          <p:sp>
            <p:nvSpPr>
              <p:cNvPr id="68" name="四角形: 角を丸くする 67">
                <a:extLst>
                  <a:ext uri="{FF2B5EF4-FFF2-40B4-BE49-F238E27FC236}">
                    <a16:creationId xmlns:a16="http://schemas.microsoft.com/office/drawing/2014/main" id="{C6DF002D-BEA1-4870-9D5E-CEA5A5E9EF58}"/>
                  </a:ext>
                </a:extLst>
              </p:cNvPr>
              <p:cNvSpPr/>
              <p:nvPr/>
            </p:nvSpPr>
            <p:spPr>
              <a:xfrm>
                <a:off x="2347900" y="3486804"/>
                <a:ext cx="290512" cy="151742"/>
              </a:xfrm>
              <a:prstGeom prst="roundRect">
                <a:avLst>
                  <a:gd name="adj" fmla="val 10390"/>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a:extLst>
                <a:ext uri="{FF2B5EF4-FFF2-40B4-BE49-F238E27FC236}">
                  <a16:creationId xmlns:a16="http://schemas.microsoft.com/office/drawing/2014/main" id="{B1EF54A7-9DB6-4B81-9271-0F3DC9A05795}"/>
                </a:ext>
              </a:extLst>
            </p:cNvPr>
            <p:cNvGrpSpPr/>
            <p:nvPr/>
          </p:nvGrpSpPr>
          <p:grpSpPr>
            <a:xfrm>
              <a:off x="1873784" y="4675162"/>
              <a:ext cx="1065934" cy="1269992"/>
              <a:chOff x="1865991" y="4405508"/>
              <a:chExt cx="1065934" cy="1269992"/>
            </a:xfrm>
          </p:grpSpPr>
          <p:pic>
            <p:nvPicPr>
              <p:cNvPr id="66" name="図 65">
                <a:extLst>
                  <a:ext uri="{FF2B5EF4-FFF2-40B4-BE49-F238E27FC236}">
                    <a16:creationId xmlns:a16="http://schemas.microsoft.com/office/drawing/2014/main" id="{DA03106D-5355-4BA3-9016-FFB79A2DB467}"/>
                  </a:ext>
                </a:extLst>
              </p:cNvPr>
              <p:cNvPicPr>
                <a:picLocks noChangeAspect="1"/>
              </p:cNvPicPr>
              <p:nvPr/>
            </p:nvPicPr>
            <p:blipFill>
              <a:blip r:embed="rId5"/>
              <a:stretch>
                <a:fillRect/>
              </a:stretch>
            </p:blipFill>
            <p:spPr>
              <a:xfrm>
                <a:off x="1865991" y="4405508"/>
                <a:ext cx="1065934" cy="1269992"/>
              </a:xfrm>
              <a:prstGeom prst="rect">
                <a:avLst/>
              </a:prstGeom>
              <a:effectLst>
                <a:outerShdw blurRad="50800" dist="38100" dir="2700000" algn="tl" rotWithShape="0">
                  <a:prstClr val="black">
                    <a:alpha val="40000"/>
                  </a:prstClr>
                </a:outerShdw>
              </a:effectLst>
            </p:spPr>
          </p:pic>
          <p:sp>
            <p:nvSpPr>
              <p:cNvPr id="70" name="四角形: 角を丸くする 69">
                <a:extLst>
                  <a:ext uri="{FF2B5EF4-FFF2-40B4-BE49-F238E27FC236}">
                    <a16:creationId xmlns:a16="http://schemas.microsoft.com/office/drawing/2014/main" id="{015D217D-056A-4C29-B4B5-37AE83C0FAB2}"/>
                  </a:ext>
                </a:extLst>
              </p:cNvPr>
              <p:cNvSpPr/>
              <p:nvPr/>
            </p:nvSpPr>
            <p:spPr>
              <a:xfrm>
                <a:off x="1889711" y="4618354"/>
                <a:ext cx="510590" cy="351438"/>
              </a:xfrm>
              <a:prstGeom prst="roundRect">
                <a:avLst>
                  <a:gd name="adj" fmla="val 10390"/>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a:extLst>
                <a:ext uri="{FF2B5EF4-FFF2-40B4-BE49-F238E27FC236}">
                  <a16:creationId xmlns:a16="http://schemas.microsoft.com/office/drawing/2014/main" id="{8461E25C-413D-41B5-9B82-29AFE83537EC}"/>
                </a:ext>
              </a:extLst>
            </p:cNvPr>
            <p:cNvGrpSpPr/>
            <p:nvPr/>
          </p:nvGrpSpPr>
          <p:grpSpPr>
            <a:xfrm>
              <a:off x="363911" y="4629353"/>
              <a:ext cx="1461892" cy="1864158"/>
              <a:chOff x="367467" y="4401214"/>
              <a:chExt cx="1461892" cy="1864158"/>
            </a:xfrm>
            <a:effectLst>
              <a:outerShdw blurRad="50800" dist="38100" dir="2700000" algn="tl" rotWithShape="0">
                <a:prstClr val="black">
                  <a:alpha val="40000"/>
                </a:prstClr>
              </a:outerShdw>
            </a:effectLst>
          </p:grpSpPr>
          <p:grpSp>
            <p:nvGrpSpPr>
              <p:cNvPr id="72" name="グループ化 71">
                <a:extLst>
                  <a:ext uri="{FF2B5EF4-FFF2-40B4-BE49-F238E27FC236}">
                    <a16:creationId xmlns:a16="http://schemas.microsoft.com/office/drawing/2014/main" id="{94E8184E-F61F-4B98-BB34-507C4081D448}"/>
                  </a:ext>
                </a:extLst>
              </p:cNvPr>
              <p:cNvGrpSpPr/>
              <p:nvPr/>
            </p:nvGrpSpPr>
            <p:grpSpPr>
              <a:xfrm>
                <a:off x="367467" y="4401214"/>
                <a:ext cx="1461892" cy="1864158"/>
                <a:chOff x="365158" y="4422342"/>
                <a:chExt cx="1461892" cy="1864158"/>
              </a:xfrm>
            </p:grpSpPr>
            <p:pic>
              <p:nvPicPr>
                <p:cNvPr id="65" name="図 64">
                  <a:extLst>
                    <a:ext uri="{FF2B5EF4-FFF2-40B4-BE49-F238E27FC236}">
                      <a16:creationId xmlns:a16="http://schemas.microsoft.com/office/drawing/2014/main" id="{4A10408C-4597-46C6-8431-9ADD550C452C}"/>
                    </a:ext>
                  </a:extLst>
                </p:cNvPr>
                <p:cNvPicPr>
                  <a:picLocks noChangeAspect="1"/>
                </p:cNvPicPr>
                <p:nvPr/>
              </p:nvPicPr>
              <p:blipFill>
                <a:blip r:embed="rId6"/>
                <a:stretch>
                  <a:fillRect/>
                </a:stretch>
              </p:blipFill>
              <p:spPr>
                <a:xfrm>
                  <a:off x="365158" y="4422342"/>
                  <a:ext cx="1461892" cy="1864158"/>
                </a:xfrm>
                <a:prstGeom prst="rect">
                  <a:avLst/>
                </a:prstGeom>
              </p:spPr>
            </p:pic>
            <p:sp>
              <p:nvSpPr>
                <p:cNvPr id="69" name="四角形: 角を丸くする 68">
                  <a:extLst>
                    <a:ext uri="{FF2B5EF4-FFF2-40B4-BE49-F238E27FC236}">
                      <a16:creationId xmlns:a16="http://schemas.microsoft.com/office/drawing/2014/main" id="{A1ADC4A7-D08D-49C4-886A-E1D496893EA7}"/>
                    </a:ext>
                  </a:extLst>
                </p:cNvPr>
                <p:cNvSpPr/>
                <p:nvPr/>
              </p:nvSpPr>
              <p:spPr>
                <a:xfrm>
                  <a:off x="1357770" y="4969791"/>
                  <a:ext cx="451508" cy="173711"/>
                </a:xfrm>
                <a:prstGeom prst="roundRect">
                  <a:avLst>
                    <a:gd name="adj" fmla="val 10390"/>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四角形: 角を丸くする 53">
                <a:extLst>
                  <a:ext uri="{FF2B5EF4-FFF2-40B4-BE49-F238E27FC236}">
                    <a16:creationId xmlns:a16="http://schemas.microsoft.com/office/drawing/2014/main" id="{EE243589-D45F-4579-841A-9970CAD8D4F4}"/>
                  </a:ext>
                </a:extLst>
              </p:cNvPr>
              <p:cNvSpPr/>
              <p:nvPr/>
            </p:nvSpPr>
            <p:spPr>
              <a:xfrm>
                <a:off x="872820" y="5633835"/>
                <a:ext cx="424491" cy="281190"/>
              </a:xfrm>
              <a:prstGeom prst="roundRect">
                <a:avLst>
                  <a:gd name="adj" fmla="val 10390"/>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EF86E9CA-4EC6-463E-AB52-9ED8EEBF6933}"/>
                </a:ext>
              </a:extLst>
            </p:cNvPr>
            <p:cNvPicPr>
              <a:picLocks noChangeAspect="1"/>
            </p:cNvPicPr>
            <p:nvPr/>
          </p:nvPicPr>
          <p:blipFill>
            <a:blip r:embed="rId7"/>
            <a:stretch>
              <a:fillRect/>
            </a:stretch>
          </p:blipFill>
          <p:spPr>
            <a:xfrm>
              <a:off x="1974628" y="5371868"/>
              <a:ext cx="894661" cy="111630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081B32E1-A788-461C-98C3-2C85ACF50521}"/>
                </a:ext>
              </a:extLst>
            </p:cNvPr>
            <p:cNvSpPr txBox="1"/>
            <p:nvPr/>
          </p:nvSpPr>
          <p:spPr>
            <a:xfrm>
              <a:off x="903968" y="3239032"/>
              <a:ext cx="2114738" cy="253916"/>
            </a:xfrm>
            <a:prstGeom prst="rect">
              <a:avLst/>
            </a:prstGeom>
            <a:solidFill>
              <a:schemeClr val="accent6">
                <a:lumMod val="20000"/>
                <a:lumOff val="80000"/>
                <a:alpha val="30000"/>
              </a:schemeClr>
            </a:solidFill>
            <a:ln>
              <a:solidFill>
                <a:schemeClr val="accent6">
                  <a:lumMod val="75000"/>
                </a:schemeClr>
              </a:solidFill>
            </a:ln>
          </p:spPr>
          <p:txBody>
            <a:bodyPr wrap="square" rtlCol="0">
              <a:spAutoFit/>
            </a:bodyPr>
            <a:lstStyle/>
            <a:p>
              <a:r>
                <a:rPr kumimoji="1" lang="ja-JP" altLang="en-US" sz="1050" dirty="0">
                  <a:solidFill>
                    <a:srgbClr val="FF0000"/>
                  </a:solidFill>
                  <a:latin typeface="Meiryo UI" panose="020B0604030504040204" pitchFamily="50" charset="-128"/>
                  <a:ea typeface="Meiryo UI" panose="020B0604030504040204" pitchFamily="50" charset="-128"/>
                </a:rPr>
                <a:t>➊公共建築協会</a:t>
              </a:r>
              <a:r>
                <a:rPr kumimoji="1" lang="en-US" altLang="ja-JP" sz="1050" dirty="0">
                  <a:solidFill>
                    <a:srgbClr val="FF0000"/>
                  </a:solidFill>
                  <a:latin typeface="Meiryo UI" panose="020B0604030504040204" pitchFamily="50" charset="-128"/>
                  <a:ea typeface="Meiryo UI" panose="020B0604030504040204" pitchFamily="50" charset="-128"/>
                </a:rPr>
                <a:t>HP</a:t>
              </a:r>
              <a:r>
                <a:rPr kumimoji="1" lang="ja-JP" altLang="en-US" sz="1050" dirty="0">
                  <a:solidFill>
                    <a:srgbClr val="FF0000"/>
                  </a:solidFill>
                  <a:latin typeface="Meiryo UI" panose="020B0604030504040204" pitchFamily="50" charset="-128"/>
                  <a:ea typeface="Meiryo UI" panose="020B0604030504040204" pitchFamily="50" charset="-128"/>
                </a:rPr>
                <a:t>から</a:t>
              </a:r>
              <a:r>
                <a:rPr kumimoji="1" lang="en-US" altLang="ja-JP" sz="1050" dirty="0">
                  <a:solidFill>
                    <a:srgbClr val="FF0000"/>
                  </a:solidFill>
                  <a:latin typeface="Meiryo UI" panose="020B0604030504040204" pitchFamily="50" charset="-128"/>
                  <a:ea typeface="Meiryo UI" panose="020B0604030504040204" pitchFamily="50" charset="-128"/>
                </a:rPr>
                <a:t>PUBDIS</a:t>
              </a:r>
              <a:r>
                <a:rPr kumimoji="1" lang="ja-JP" altLang="en-US" sz="1050" dirty="0">
                  <a:solidFill>
                    <a:srgbClr val="FF0000"/>
                  </a:solidFill>
                  <a:latin typeface="Meiryo UI" panose="020B0604030504040204" pitchFamily="50" charset="-128"/>
                  <a:ea typeface="Meiryo UI" panose="020B0604030504040204" pitchFamily="50" charset="-128"/>
                </a:rPr>
                <a:t>へ</a:t>
              </a:r>
            </a:p>
          </p:txBody>
        </p:sp>
        <p:sp>
          <p:nvSpPr>
            <p:cNvPr id="7" name="吹き出し: 角を丸めた四角形 6">
              <a:extLst>
                <a:ext uri="{FF2B5EF4-FFF2-40B4-BE49-F238E27FC236}">
                  <a16:creationId xmlns:a16="http://schemas.microsoft.com/office/drawing/2014/main" id="{419431F7-F439-4057-A840-210330E3BDA2}"/>
                </a:ext>
              </a:extLst>
            </p:cNvPr>
            <p:cNvSpPr/>
            <p:nvPr/>
          </p:nvSpPr>
          <p:spPr>
            <a:xfrm>
              <a:off x="1843201" y="3507686"/>
              <a:ext cx="306899" cy="146199"/>
            </a:xfrm>
            <a:prstGeom prst="wedgeRoundRectCallout">
              <a:avLst>
                <a:gd name="adj1" fmla="val 91002"/>
                <a:gd name="adj2" fmla="val -9492"/>
                <a:gd name="adj3" fmla="val 16667"/>
              </a:avLst>
            </a:prstGeom>
            <a:solidFill>
              <a:srgbClr val="FFC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rPr>
                <a:t>☞</a:t>
              </a:r>
              <a:endParaRPr kumimoji="1" lang="ja-JP" altLang="en-US" sz="1200" dirty="0">
                <a:solidFill>
                  <a:srgbClr val="FF0000"/>
                </a:solidFill>
              </a:endParaRPr>
            </a:p>
          </p:txBody>
        </p:sp>
        <p:sp>
          <p:nvSpPr>
            <p:cNvPr id="67" name="吹き出し: 角を丸めた四角形 66">
              <a:extLst>
                <a:ext uri="{FF2B5EF4-FFF2-40B4-BE49-F238E27FC236}">
                  <a16:creationId xmlns:a16="http://schemas.microsoft.com/office/drawing/2014/main" id="{780E3636-2ACE-401E-9C96-A5E26FE691B8}"/>
                </a:ext>
              </a:extLst>
            </p:cNvPr>
            <p:cNvSpPr/>
            <p:nvPr/>
          </p:nvSpPr>
          <p:spPr>
            <a:xfrm>
              <a:off x="958046" y="5208743"/>
              <a:ext cx="265371" cy="134407"/>
            </a:xfrm>
            <a:prstGeom prst="wedgeRoundRectCallout">
              <a:avLst>
                <a:gd name="adj1" fmla="val 91256"/>
                <a:gd name="adj2" fmla="val -22969"/>
                <a:gd name="adj3" fmla="val 16667"/>
              </a:avLst>
            </a:prstGeom>
            <a:solidFill>
              <a:srgbClr val="FFC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rPr>
                <a:t>☞</a:t>
              </a:r>
              <a:endParaRPr kumimoji="1" lang="ja-JP" altLang="en-US" sz="1200" dirty="0">
                <a:solidFill>
                  <a:srgbClr val="FF0000"/>
                </a:solidFill>
              </a:endParaRPr>
            </a:p>
          </p:txBody>
        </p:sp>
        <p:sp>
          <p:nvSpPr>
            <p:cNvPr id="71" name="吹き出し: 角を丸めた四角形 70">
              <a:extLst>
                <a:ext uri="{FF2B5EF4-FFF2-40B4-BE49-F238E27FC236}">
                  <a16:creationId xmlns:a16="http://schemas.microsoft.com/office/drawing/2014/main" id="{AF951B5D-95C5-44A8-90A2-16655468869C}"/>
                </a:ext>
              </a:extLst>
            </p:cNvPr>
            <p:cNvSpPr/>
            <p:nvPr/>
          </p:nvSpPr>
          <p:spPr>
            <a:xfrm>
              <a:off x="737064" y="5611426"/>
              <a:ext cx="298833" cy="132634"/>
            </a:xfrm>
            <a:prstGeom prst="wedgeRoundRectCallout">
              <a:avLst>
                <a:gd name="adj1" fmla="val 52087"/>
                <a:gd name="adj2" fmla="val 122791"/>
                <a:gd name="adj3" fmla="val 16667"/>
              </a:avLst>
            </a:prstGeom>
            <a:solidFill>
              <a:srgbClr val="FFC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rPr>
                <a:t>☞</a:t>
              </a:r>
              <a:endParaRPr kumimoji="1" lang="ja-JP" altLang="en-US" sz="1200" dirty="0">
                <a:solidFill>
                  <a:srgbClr val="FF0000"/>
                </a:solidFill>
              </a:endParaRPr>
            </a:p>
          </p:txBody>
        </p:sp>
        <p:sp>
          <p:nvSpPr>
            <p:cNvPr id="76" name="テキスト ボックス 75">
              <a:extLst>
                <a:ext uri="{FF2B5EF4-FFF2-40B4-BE49-F238E27FC236}">
                  <a16:creationId xmlns:a16="http://schemas.microsoft.com/office/drawing/2014/main" id="{8707DB1B-CFFB-4423-810F-8E256367916F}"/>
                </a:ext>
              </a:extLst>
            </p:cNvPr>
            <p:cNvSpPr txBox="1"/>
            <p:nvPr/>
          </p:nvSpPr>
          <p:spPr>
            <a:xfrm>
              <a:off x="476349" y="4560923"/>
              <a:ext cx="1199512" cy="230832"/>
            </a:xfrm>
            <a:prstGeom prst="rect">
              <a:avLst/>
            </a:prstGeom>
            <a:solidFill>
              <a:schemeClr val="accent6">
                <a:lumMod val="20000"/>
                <a:lumOff val="80000"/>
                <a:alpha val="30000"/>
              </a:schemeClr>
            </a:solidFill>
            <a:ln>
              <a:solidFill>
                <a:schemeClr val="accent6">
                  <a:lumMod val="75000"/>
                </a:schemeClr>
              </a:solidFill>
            </a:ln>
          </p:spPr>
          <p:txBody>
            <a:bodyPr wrap="square" rtlCol="0">
              <a:spAutoFit/>
            </a:bodyPr>
            <a:lstStyle/>
            <a:p>
              <a:r>
                <a:rPr kumimoji="1" lang="ja-JP" altLang="en-US" sz="900" dirty="0">
                  <a:solidFill>
                    <a:srgbClr val="FF0000"/>
                  </a:solidFill>
                  <a:latin typeface="Meiryo UI" panose="020B0604030504040204" pitchFamily="50" charset="-128"/>
                  <a:ea typeface="Meiryo UI" panose="020B0604030504040204" pitchFamily="50" charset="-128"/>
                </a:rPr>
                <a:t>❷公共発注機関様へ</a:t>
              </a:r>
            </a:p>
          </p:txBody>
        </p:sp>
        <p:sp>
          <p:nvSpPr>
            <p:cNvPr id="11" name="四角形: 角を丸くする 10">
              <a:extLst>
                <a:ext uri="{FF2B5EF4-FFF2-40B4-BE49-F238E27FC236}">
                  <a16:creationId xmlns:a16="http://schemas.microsoft.com/office/drawing/2014/main" id="{3A61ED07-F263-4BA8-B16A-B49D0B09E9F4}"/>
                </a:ext>
              </a:extLst>
            </p:cNvPr>
            <p:cNvSpPr/>
            <p:nvPr/>
          </p:nvSpPr>
          <p:spPr>
            <a:xfrm>
              <a:off x="630010" y="5402135"/>
              <a:ext cx="692024" cy="151329"/>
            </a:xfrm>
            <a:prstGeom prst="roundRect">
              <a:avLst/>
            </a:prstGeom>
            <a:solidFill>
              <a:srgbClr val="FFC000">
                <a:alpha val="3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7F1958F-1774-46B4-B6EF-2335B9F8C29C}"/>
                </a:ext>
              </a:extLst>
            </p:cNvPr>
            <p:cNvSpPr txBox="1"/>
            <p:nvPr/>
          </p:nvSpPr>
          <p:spPr>
            <a:xfrm>
              <a:off x="584520" y="5366987"/>
              <a:ext cx="814302" cy="215444"/>
            </a:xfrm>
            <a:prstGeom prst="rect">
              <a:avLst/>
            </a:prstGeom>
            <a:noFill/>
          </p:spPr>
          <p:txBody>
            <a:bodyPr wrap="square" rtlCol="0">
              <a:spAutoFit/>
            </a:bodyPr>
            <a:lstStyle/>
            <a:p>
              <a:r>
                <a:rPr kumimoji="1" lang="en-US" altLang="ja-JP" sz="800" dirty="0">
                  <a:solidFill>
                    <a:srgbClr val="FF0000"/>
                  </a:solidFill>
                  <a:latin typeface="Meiryo UI" panose="020B0604030504040204" pitchFamily="50" charset="-128"/>
                  <a:ea typeface="Meiryo UI" panose="020B0604030504040204" pitchFamily="50" charset="-128"/>
                </a:rPr>
                <a:t>※</a:t>
              </a:r>
              <a:r>
                <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rPr>
                <a:t>どちらでも</a:t>
              </a:r>
              <a:r>
                <a:rPr kumimoji="1" lang="en-US" altLang="ja-JP" sz="800" dirty="0">
                  <a:solidFill>
                    <a:schemeClr val="tx1">
                      <a:lumMod val="85000"/>
                      <a:lumOff val="15000"/>
                    </a:schemeClr>
                  </a:solidFill>
                  <a:latin typeface="Meiryo UI" panose="020B0604030504040204" pitchFamily="50" charset="-128"/>
                  <a:ea typeface="Meiryo UI" panose="020B0604030504040204" pitchFamily="50" charset="-128"/>
                </a:rPr>
                <a:t>OK</a:t>
              </a:r>
              <a:endParaRPr kumimoji="1" lang="ja-JP" altLang="en-US" sz="8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2503FA96-03D4-46F6-A20B-F44AF8A0B711}"/>
                </a:ext>
              </a:extLst>
            </p:cNvPr>
            <p:cNvSpPr txBox="1"/>
            <p:nvPr/>
          </p:nvSpPr>
          <p:spPr>
            <a:xfrm>
              <a:off x="1944647" y="4556100"/>
              <a:ext cx="984243" cy="230832"/>
            </a:xfrm>
            <a:prstGeom prst="rect">
              <a:avLst/>
            </a:prstGeom>
            <a:solidFill>
              <a:schemeClr val="accent6">
                <a:lumMod val="20000"/>
                <a:lumOff val="80000"/>
                <a:alpha val="30000"/>
              </a:schemeClr>
            </a:solidFill>
            <a:ln>
              <a:solidFill>
                <a:schemeClr val="accent6">
                  <a:lumMod val="75000"/>
                </a:schemeClr>
              </a:solidFill>
            </a:ln>
          </p:spPr>
          <p:txBody>
            <a:bodyPr wrap="square" rtlCol="0">
              <a:spAutoFit/>
            </a:bodyPr>
            <a:lstStyle/>
            <a:p>
              <a:r>
                <a:rPr kumimoji="1" lang="ja-JP" altLang="en-US" sz="900" dirty="0">
                  <a:solidFill>
                    <a:srgbClr val="FF0000"/>
                  </a:solidFill>
                  <a:latin typeface="Meiryo UI" panose="020B0604030504040204" pitchFamily="50" charset="-128"/>
                  <a:ea typeface="Meiryo UI" panose="020B0604030504040204" pitchFamily="50" charset="-128"/>
                </a:rPr>
                <a:t>❸ログイン画面へ</a:t>
              </a:r>
            </a:p>
          </p:txBody>
        </p:sp>
        <p:sp>
          <p:nvSpPr>
            <p:cNvPr id="78" name="四角形: 角を丸くする 77">
              <a:extLst>
                <a:ext uri="{FF2B5EF4-FFF2-40B4-BE49-F238E27FC236}">
                  <a16:creationId xmlns:a16="http://schemas.microsoft.com/office/drawing/2014/main" id="{7E8433DC-6B46-4B24-9CF7-EC4C0B5AD2A3}"/>
                </a:ext>
              </a:extLst>
            </p:cNvPr>
            <p:cNvSpPr/>
            <p:nvPr/>
          </p:nvSpPr>
          <p:spPr>
            <a:xfrm>
              <a:off x="2038228" y="5782894"/>
              <a:ext cx="707056" cy="163248"/>
            </a:xfrm>
            <a:prstGeom prst="roundRect">
              <a:avLst>
                <a:gd name="adj" fmla="val 9427"/>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0F91614D-DCA6-41F3-B65B-8F6D1D117C35}"/>
                </a:ext>
              </a:extLst>
            </p:cNvPr>
            <p:cNvSpPr txBox="1"/>
            <p:nvPr/>
          </p:nvSpPr>
          <p:spPr>
            <a:xfrm>
              <a:off x="1931449" y="6237025"/>
              <a:ext cx="652595" cy="230832"/>
            </a:xfrm>
            <a:prstGeom prst="rect">
              <a:avLst/>
            </a:prstGeom>
            <a:solidFill>
              <a:schemeClr val="accent6">
                <a:lumMod val="20000"/>
                <a:lumOff val="80000"/>
                <a:alpha val="30000"/>
              </a:schemeClr>
            </a:solidFill>
            <a:ln>
              <a:solidFill>
                <a:schemeClr val="accent6">
                  <a:lumMod val="75000"/>
                </a:schemeClr>
              </a:solidFill>
            </a:ln>
          </p:spPr>
          <p:txBody>
            <a:bodyPr wrap="square" rtlCol="0">
              <a:spAutoFit/>
            </a:bodyPr>
            <a:lstStyle/>
            <a:p>
              <a:r>
                <a:rPr kumimoji="1" lang="ja-JP" altLang="en-US" sz="900" dirty="0">
                  <a:solidFill>
                    <a:srgbClr val="FF0000"/>
                  </a:solidFill>
                  <a:latin typeface="Meiryo UI" panose="020B0604030504040204" pitchFamily="50" charset="-128"/>
                  <a:ea typeface="Meiryo UI" panose="020B0604030504040204" pitchFamily="50" charset="-128"/>
                </a:rPr>
                <a:t>❹ログイン</a:t>
              </a:r>
            </a:p>
          </p:txBody>
        </p:sp>
      </p:grpSp>
      <p:grpSp>
        <p:nvGrpSpPr>
          <p:cNvPr id="17" name="グループ化 16"/>
          <p:cNvGrpSpPr/>
          <p:nvPr/>
        </p:nvGrpSpPr>
        <p:grpSpPr>
          <a:xfrm>
            <a:off x="5774902" y="1310278"/>
            <a:ext cx="6051136" cy="5233822"/>
            <a:chOff x="5774902" y="1310278"/>
            <a:chExt cx="6051136" cy="5233822"/>
          </a:xfrm>
        </p:grpSpPr>
        <p:sp>
          <p:nvSpPr>
            <p:cNvPr id="61" name="四角形: 角を丸くする 60">
              <a:extLst>
                <a:ext uri="{FF2B5EF4-FFF2-40B4-BE49-F238E27FC236}">
                  <a16:creationId xmlns:a16="http://schemas.microsoft.com/office/drawing/2014/main" id="{B54E843E-C73C-4C1F-BEC4-60B014EAD220}"/>
                </a:ext>
              </a:extLst>
            </p:cNvPr>
            <p:cNvSpPr/>
            <p:nvPr/>
          </p:nvSpPr>
          <p:spPr>
            <a:xfrm>
              <a:off x="5774902" y="1310278"/>
              <a:ext cx="6051136" cy="5233822"/>
            </a:xfrm>
            <a:prstGeom prst="roundRect">
              <a:avLst>
                <a:gd name="adj" fmla="val 142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724904A8-C630-4567-B1EA-BB4FC2FD6DCB}"/>
                </a:ext>
              </a:extLst>
            </p:cNvPr>
            <p:cNvPicPr>
              <a:picLocks noChangeAspect="1"/>
            </p:cNvPicPr>
            <p:nvPr/>
          </p:nvPicPr>
          <p:blipFill>
            <a:blip r:embed="rId8"/>
            <a:stretch>
              <a:fillRect/>
            </a:stretch>
          </p:blipFill>
          <p:spPr>
            <a:xfrm>
              <a:off x="5878108" y="1700790"/>
              <a:ext cx="5877928" cy="4651651"/>
            </a:xfrm>
            <a:prstGeom prst="rect">
              <a:avLst/>
            </a:prstGeom>
            <a:effectLst>
              <a:softEdge rad="25400"/>
            </a:effectLst>
          </p:spPr>
        </p:pic>
        <p:sp>
          <p:nvSpPr>
            <p:cNvPr id="40" name="正方形/長方形 39">
              <a:extLst>
                <a:ext uri="{FF2B5EF4-FFF2-40B4-BE49-F238E27FC236}">
                  <a16:creationId xmlns:a16="http://schemas.microsoft.com/office/drawing/2014/main" id="{F995B660-F8B2-4CBF-8AC5-FCA5813A0B30}"/>
                </a:ext>
              </a:extLst>
            </p:cNvPr>
            <p:cNvSpPr/>
            <p:nvPr/>
          </p:nvSpPr>
          <p:spPr>
            <a:xfrm>
              <a:off x="6451830" y="1337333"/>
              <a:ext cx="5245363" cy="369332"/>
            </a:xfrm>
            <a:prstGeom prst="rect">
              <a:avLst/>
            </a:prstGeom>
            <a:noFill/>
          </p:spPr>
          <p:txBody>
            <a:bodyPr wrap="square">
              <a:spAutoFit/>
            </a:bodyPr>
            <a:lstStyle/>
            <a:p>
              <a:r>
                <a:rPr lang="ja-JP" altLang="en-US" b="1" dirty="0"/>
                <a:t>　　　   メ　イ　ン　画　面</a:t>
              </a:r>
            </a:p>
          </p:txBody>
        </p:sp>
        <p:pic>
          <p:nvPicPr>
            <p:cNvPr id="26" name="図 25">
              <a:extLst>
                <a:ext uri="{FF2B5EF4-FFF2-40B4-BE49-F238E27FC236}">
                  <a16:creationId xmlns:a16="http://schemas.microsoft.com/office/drawing/2014/main" id="{99A26341-ED83-4394-B43F-A00E9444B656}"/>
                </a:ext>
              </a:extLst>
            </p:cNvPr>
            <p:cNvPicPr/>
            <p:nvPr/>
          </p:nvPicPr>
          <p:blipFill>
            <a:blip r:embed="rId9"/>
            <a:stretch>
              <a:fillRect/>
            </a:stretch>
          </p:blipFill>
          <p:spPr>
            <a:xfrm>
              <a:off x="10407759" y="4918379"/>
              <a:ext cx="925993" cy="1122462"/>
            </a:xfrm>
            <a:prstGeom prst="rect">
              <a:avLst/>
            </a:prstGeom>
            <a:ln>
              <a:noFill/>
            </a:ln>
            <a:effectLst>
              <a:softEdge rad="112500"/>
            </a:effectLst>
          </p:spPr>
        </p:pic>
        <p:sp>
          <p:nvSpPr>
            <p:cNvPr id="19" name="四角形: 角を丸くする 18">
              <a:extLst>
                <a:ext uri="{FF2B5EF4-FFF2-40B4-BE49-F238E27FC236}">
                  <a16:creationId xmlns:a16="http://schemas.microsoft.com/office/drawing/2014/main" id="{BA6B00ED-8832-4C4E-A9D1-46F0864812FC}"/>
                </a:ext>
              </a:extLst>
            </p:cNvPr>
            <p:cNvSpPr/>
            <p:nvPr/>
          </p:nvSpPr>
          <p:spPr>
            <a:xfrm>
              <a:off x="6134518" y="2802202"/>
              <a:ext cx="3236608" cy="2587450"/>
            </a:xfrm>
            <a:prstGeom prst="roundRect">
              <a:avLst>
                <a:gd name="adj" fmla="val 2586"/>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 name="グループ化 24">
              <a:extLst>
                <a:ext uri="{FF2B5EF4-FFF2-40B4-BE49-F238E27FC236}">
                  <a16:creationId xmlns:a16="http://schemas.microsoft.com/office/drawing/2014/main" id="{1965ADAE-C88D-4B6C-9FC3-D27246840A0D}"/>
                </a:ext>
              </a:extLst>
            </p:cNvPr>
            <p:cNvGrpSpPr/>
            <p:nvPr/>
          </p:nvGrpSpPr>
          <p:grpSpPr>
            <a:xfrm>
              <a:off x="6309979" y="2802202"/>
              <a:ext cx="3061305" cy="2558663"/>
              <a:chOff x="6206446" y="3110403"/>
              <a:chExt cx="3061305" cy="2558663"/>
            </a:xfrm>
          </p:grpSpPr>
          <p:sp>
            <p:nvSpPr>
              <p:cNvPr id="32" name="コンテンツ プレースホルダー 17">
                <a:extLst>
                  <a:ext uri="{FF2B5EF4-FFF2-40B4-BE49-F238E27FC236}">
                    <a16:creationId xmlns:a16="http://schemas.microsoft.com/office/drawing/2014/main" id="{65CD685E-98EC-4EEC-80CD-3C4236EBD552}"/>
                  </a:ext>
                </a:extLst>
              </p:cNvPr>
              <p:cNvSpPr txBox="1">
                <a:spLocks/>
              </p:cNvSpPr>
              <p:nvPr/>
            </p:nvSpPr>
            <p:spPr>
              <a:xfrm>
                <a:off x="6463827" y="5319012"/>
                <a:ext cx="2803924"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1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ボタンは、選択されると</a:t>
                </a:r>
                <a:r>
                  <a:rPr lang="ja-JP" altLang="en-US" sz="1100" dirty="0">
                    <a:solidFill>
                      <a:srgbClr val="C00000"/>
                    </a:solidFill>
                    <a:latin typeface="Meiryo UI" panose="020B0604030504040204" pitchFamily="50" charset="-128"/>
                    <a:ea typeface="Meiryo UI" panose="020B0604030504040204" pitchFamily="50" charset="-128"/>
                    <a:cs typeface="Segoe UI" panose="020B0502040204020203" pitchFamily="34" charset="0"/>
                  </a:rPr>
                  <a:t>赤色</a:t>
                </a:r>
                <a:r>
                  <a:rPr lang="ja-JP" altLang="en-US" sz="11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になります。</a:t>
                </a:r>
                <a:endParaRPr lang="ja-JP" altLang="en-US" sz="1100" dirty="0">
                  <a:solidFill>
                    <a:schemeClr val="tx1"/>
                  </a:solidFill>
                  <a:latin typeface="Meiryo UI" panose="020B0604030504040204" pitchFamily="50" charset="-128"/>
                  <a:ea typeface="Meiryo UI" panose="020B0604030504040204" pitchFamily="50" charset="-128"/>
                  <a:cs typeface="Segoe UI"/>
                </a:endParaRPr>
              </a:p>
            </p:txBody>
          </p:sp>
          <p:sp>
            <p:nvSpPr>
              <p:cNvPr id="43" name="テキスト ボックス 42">
                <a:extLst>
                  <a:ext uri="{FF2B5EF4-FFF2-40B4-BE49-F238E27FC236}">
                    <a16:creationId xmlns:a16="http://schemas.microsoft.com/office/drawing/2014/main" id="{7440EDD9-3AD2-4F88-9F7E-411D8562505C}"/>
                  </a:ext>
                </a:extLst>
              </p:cNvPr>
              <p:cNvSpPr txBox="1"/>
              <p:nvPr/>
            </p:nvSpPr>
            <p:spPr>
              <a:xfrm>
                <a:off x="6216923" y="3110403"/>
                <a:ext cx="45719" cy="461665"/>
              </a:xfrm>
              <a:prstGeom prst="rect">
                <a:avLst/>
              </a:prstGeom>
              <a:noFill/>
            </p:spPr>
            <p:txBody>
              <a:bodyPr wrap="square" rtlCol="0">
                <a:spAutoFit/>
              </a:bodyPr>
              <a:lstStyle/>
              <a:p>
                <a:r>
                  <a:rPr kumimoji="1" lang="ja-JP" altLang="en-US" sz="2400" dirty="0">
                    <a:solidFill>
                      <a:srgbClr val="FF0000"/>
                    </a:solidFill>
                  </a:rPr>
                  <a:t>③</a:t>
                </a:r>
              </a:p>
            </p:txBody>
          </p:sp>
          <p:grpSp>
            <p:nvGrpSpPr>
              <p:cNvPr id="13" name="グループ化 12">
                <a:extLst>
                  <a:ext uri="{FF2B5EF4-FFF2-40B4-BE49-F238E27FC236}">
                    <a16:creationId xmlns:a16="http://schemas.microsoft.com/office/drawing/2014/main" id="{DB9F6DD8-A3FF-429D-9300-9B5F4D9344B8}"/>
                  </a:ext>
                </a:extLst>
              </p:cNvPr>
              <p:cNvGrpSpPr/>
              <p:nvPr/>
            </p:nvGrpSpPr>
            <p:grpSpPr>
              <a:xfrm>
                <a:off x="6206446" y="3499393"/>
                <a:ext cx="3024040" cy="475372"/>
                <a:chOff x="6370596" y="6907449"/>
                <a:chExt cx="3024040" cy="475372"/>
              </a:xfrm>
            </p:grpSpPr>
            <p:sp>
              <p:nvSpPr>
                <p:cNvPr id="49" name="四角形: 角を丸くする 48">
                  <a:extLst>
                    <a:ext uri="{FF2B5EF4-FFF2-40B4-BE49-F238E27FC236}">
                      <a16:creationId xmlns:a16="http://schemas.microsoft.com/office/drawing/2014/main" id="{B739B2E5-12A2-41FE-9087-6D1AFD93F9E3}"/>
                    </a:ext>
                  </a:extLst>
                </p:cNvPr>
                <p:cNvSpPr/>
                <p:nvPr/>
              </p:nvSpPr>
              <p:spPr>
                <a:xfrm>
                  <a:off x="6370596" y="6913690"/>
                  <a:ext cx="2730259" cy="46913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a:extLst>
                    <a:ext uri="{FF2B5EF4-FFF2-40B4-BE49-F238E27FC236}">
                      <a16:creationId xmlns:a16="http://schemas.microsoft.com/office/drawing/2014/main" id="{9DF9E1ED-9E65-48D4-8A65-1DE44CC59EE6}"/>
                    </a:ext>
                  </a:extLst>
                </p:cNvPr>
                <p:cNvGrpSpPr/>
                <p:nvPr/>
              </p:nvGrpSpPr>
              <p:grpSpPr>
                <a:xfrm>
                  <a:off x="6376439" y="6907449"/>
                  <a:ext cx="3018197" cy="469049"/>
                  <a:chOff x="6267955" y="4449258"/>
                  <a:chExt cx="3018197" cy="469049"/>
                </a:xfrm>
              </p:grpSpPr>
              <p:sp>
                <p:nvSpPr>
                  <p:cNvPr id="47" name="テキスト ボックス 46">
                    <a:extLst>
                      <a:ext uri="{FF2B5EF4-FFF2-40B4-BE49-F238E27FC236}">
                        <a16:creationId xmlns:a16="http://schemas.microsoft.com/office/drawing/2014/main" id="{DC0A19B6-74E6-4A30-8CAE-E11241F04924}"/>
                      </a:ext>
                    </a:extLst>
                  </p:cNvPr>
                  <p:cNvSpPr txBox="1"/>
                  <p:nvPr/>
                </p:nvSpPr>
                <p:spPr>
                  <a:xfrm>
                    <a:off x="6267955" y="4449258"/>
                    <a:ext cx="295403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当初は</a:t>
                    </a:r>
                    <a:r>
                      <a:rPr kumimoji="1" lang="ja-JP" altLang="en-US" sz="1200" dirty="0">
                        <a:solidFill>
                          <a:srgbClr val="FF0000"/>
                        </a:solidFill>
                        <a:latin typeface="Meiryo UI" panose="020B0604030504040204" pitchFamily="50" charset="-128"/>
                        <a:ea typeface="Meiryo UI" panose="020B0604030504040204" pitchFamily="50" charset="-128"/>
                      </a:rPr>
                      <a:t>事務所</a:t>
                    </a:r>
                    <a:r>
                      <a:rPr kumimoji="1" lang="ja-JP" altLang="en-US" sz="1200" dirty="0">
                        <a:latin typeface="Meiryo UI" panose="020B0604030504040204" pitchFamily="50" charset="-128"/>
                        <a:ea typeface="Meiryo UI" panose="020B0604030504040204" pitchFamily="50" charset="-128"/>
                      </a:rPr>
                      <a:t>が選択されていますので</a:t>
                    </a:r>
                  </a:p>
                </p:txBody>
              </p:sp>
              <p:sp>
                <p:nvSpPr>
                  <p:cNvPr id="58" name="テキスト ボックス 57">
                    <a:extLst>
                      <a:ext uri="{FF2B5EF4-FFF2-40B4-BE49-F238E27FC236}">
                        <a16:creationId xmlns:a16="http://schemas.microsoft.com/office/drawing/2014/main" id="{480EDB49-4D72-4268-8371-B5A594375F9F}"/>
                      </a:ext>
                    </a:extLst>
                  </p:cNvPr>
                  <p:cNvSpPr txBox="1"/>
                  <p:nvPr/>
                </p:nvSpPr>
                <p:spPr>
                  <a:xfrm>
                    <a:off x="6332114" y="4641308"/>
                    <a:ext cx="295403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dirty="0">
                        <a:solidFill>
                          <a:srgbClr val="FF0000"/>
                        </a:solidFill>
                        <a:latin typeface="Meiryo UI" panose="020B0604030504040204" pitchFamily="50" charset="-128"/>
                        <a:ea typeface="Meiryo UI" panose="020B0604030504040204" pitchFamily="50" charset="-128"/>
                      </a:rPr>
                      <a:t>カルテ</a:t>
                    </a:r>
                    <a:r>
                      <a:rPr kumimoji="1" lang="ja-JP" altLang="en-US" sz="1200" dirty="0">
                        <a:latin typeface="Meiryo UI" panose="020B0604030504040204" pitchFamily="50" charset="-128"/>
                        <a:ea typeface="Meiryo UI" panose="020B0604030504040204" pitchFamily="50" charset="-128"/>
                      </a:rPr>
                      <a:t>を選択してください</a:t>
                    </a:r>
                  </a:p>
                </p:txBody>
              </p:sp>
            </p:grpSp>
          </p:grpSp>
          <p:sp>
            <p:nvSpPr>
              <p:cNvPr id="14" name="矢印: 左カーブ 13">
                <a:extLst>
                  <a:ext uri="{FF2B5EF4-FFF2-40B4-BE49-F238E27FC236}">
                    <a16:creationId xmlns:a16="http://schemas.microsoft.com/office/drawing/2014/main" id="{2AC93E07-D4F0-4ACE-A058-54ACA1985E94}"/>
                  </a:ext>
                </a:extLst>
              </p:cNvPr>
              <p:cNvSpPr/>
              <p:nvPr/>
            </p:nvSpPr>
            <p:spPr>
              <a:xfrm>
                <a:off x="8692738" y="4445935"/>
                <a:ext cx="451004" cy="759486"/>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35" name="グループ化 34">
                <a:extLst>
                  <a:ext uri="{FF2B5EF4-FFF2-40B4-BE49-F238E27FC236}">
                    <a16:creationId xmlns:a16="http://schemas.microsoft.com/office/drawing/2014/main" id="{C668A352-CC60-4255-B9B5-8917E44FE4C8}"/>
                  </a:ext>
                </a:extLst>
              </p:cNvPr>
              <p:cNvGrpSpPr/>
              <p:nvPr/>
            </p:nvGrpSpPr>
            <p:grpSpPr>
              <a:xfrm>
                <a:off x="6354506" y="4160325"/>
                <a:ext cx="2455149" cy="1188380"/>
                <a:chOff x="6414006" y="3251319"/>
                <a:chExt cx="2455149" cy="1188380"/>
              </a:xfrm>
            </p:grpSpPr>
            <p:pic>
              <p:nvPicPr>
                <p:cNvPr id="15" name="図 14">
                  <a:extLst>
                    <a:ext uri="{FF2B5EF4-FFF2-40B4-BE49-F238E27FC236}">
                      <a16:creationId xmlns:a16="http://schemas.microsoft.com/office/drawing/2014/main" id="{8647389A-7BB9-4B39-B5CE-86F945278B79}"/>
                    </a:ext>
                  </a:extLst>
                </p:cNvPr>
                <p:cNvPicPr/>
                <p:nvPr/>
              </p:nvPicPr>
              <p:blipFill>
                <a:blip r:embed="rId10"/>
                <a:stretch>
                  <a:fillRect/>
                </a:stretch>
              </p:blipFill>
              <p:spPr>
                <a:xfrm>
                  <a:off x="6432610" y="3251319"/>
                  <a:ext cx="2436545" cy="678487"/>
                </a:xfrm>
                <a:prstGeom prst="rect">
                  <a:avLst/>
                </a:prstGeom>
                <a:ln>
                  <a:noFill/>
                </a:ln>
                <a:effectLst>
                  <a:softEdge rad="112500"/>
                </a:effectLst>
              </p:spPr>
            </p:pic>
            <p:pic>
              <p:nvPicPr>
                <p:cNvPr id="16" name="図 15">
                  <a:extLst>
                    <a:ext uri="{FF2B5EF4-FFF2-40B4-BE49-F238E27FC236}">
                      <a16:creationId xmlns:a16="http://schemas.microsoft.com/office/drawing/2014/main" id="{962CAF91-F262-464C-AE42-9ADF0C338A25}"/>
                    </a:ext>
                  </a:extLst>
                </p:cNvPr>
                <p:cNvPicPr/>
                <p:nvPr/>
              </p:nvPicPr>
              <p:blipFill>
                <a:blip r:embed="rId11"/>
                <a:stretch>
                  <a:fillRect/>
                </a:stretch>
              </p:blipFill>
              <p:spPr>
                <a:xfrm>
                  <a:off x="6414006" y="3874518"/>
                  <a:ext cx="2436545" cy="565181"/>
                </a:xfrm>
                <a:prstGeom prst="rect">
                  <a:avLst/>
                </a:prstGeom>
                <a:ln>
                  <a:noFill/>
                </a:ln>
                <a:effectLst>
                  <a:softEdge rad="112500"/>
                </a:effectLst>
              </p:spPr>
            </p:pic>
          </p:grpSp>
          <p:sp>
            <p:nvSpPr>
              <p:cNvPr id="20" name="テキスト ボックス 19">
                <a:extLst>
                  <a:ext uri="{FF2B5EF4-FFF2-40B4-BE49-F238E27FC236}">
                    <a16:creationId xmlns:a16="http://schemas.microsoft.com/office/drawing/2014/main" id="{1DD35E32-9285-45AE-8EE6-01D202379EF2}"/>
                  </a:ext>
                </a:extLst>
              </p:cNvPr>
              <p:cNvSpPr txBox="1"/>
              <p:nvPr/>
            </p:nvSpPr>
            <p:spPr>
              <a:xfrm>
                <a:off x="6605831" y="3144314"/>
                <a:ext cx="1899879" cy="369332"/>
              </a:xfrm>
              <a:prstGeom prst="rect">
                <a:avLst/>
              </a:prstGeom>
              <a:noFill/>
            </p:spPr>
            <p:txBody>
              <a:bodyPr wrap="none" rtlCol="0">
                <a:spAutoFit/>
              </a:bodyPr>
              <a:lstStyle/>
              <a:p>
                <a:r>
                  <a:rPr kumimoji="1" lang="ja-JP" altLang="en-US" b="1" dirty="0"/>
                  <a:t>検 索 情 報 選 択</a:t>
                </a:r>
              </a:p>
            </p:txBody>
          </p:sp>
        </p:grpSp>
        <p:grpSp>
          <p:nvGrpSpPr>
            <p:cNvPr id="53" name="グループ化 52">
              <a:extLst>
                <a:ext uri="{FF2B5EF4-FFF2-40B4-BE49-F238E27FC236}">
                  <a16:creationId xmlns:a16="http://schemas.microsoft.com/office/drawing/2014/main" id="{DC052822-34DC-47A6-AE65-FA9ECB6D673F}"/>
                </a:ext>
              </a:extLst>
            </p:cNvPr>
            <p:cNvGrpSpPr/>
            <p:nvPr/>
          </p:nvGrpSpPr>
          <p:grpSpPr>
            <a:xfrm>
              <a:off x="6326836" y="1377397"/>
              <a:ext cx="1451710" cy="710087"/>
              <a:chOff x="6449668" y="1309157"/>
              <a:chExt cx="1451710" cy="710087"/>
            </a:xfrm>
          </p:grpSpPr>
          <p:sp>
            <p:nvSpPr>
              <p:cNvPr id="56" name="四角形: 角を丸くする 55">
                <a:extLst>
                  <a:ext uri="{FF2B5EF4-FFF2-40B4-BE49-F238E27FC236}">
                    <a16:creationId xmlns:a16="http://schemas.microsoft.com/office/drawing/2014/main" id="{252E36A5-06D5-4C60-A4E6-98A51D12AF61}"/>
                  </a:ext>
                </a:extLst>
              </p:cNvPr>
              <p:cNvSpPr/>
              <p:nvPr/>
            </p:nvSpPr>
            <p:spPr>
              <a:xfrm>
                <a:off x="6449668" y="1633949"/>
                <a:ext cx="1451710" cy="385295"/>
              </a:xfrm>
              <a:prstGeom prst="roundRect">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1174B2C-2865-4D5B-8820-541CF609661F}"/>
                  </a:ext>
                </a:extLst>
              </p:cNvPr>
              <p:cNvSpPr txBox="1"/>
              <p:nvPr/>
            </p:nvSpPr>
            <p:spPr>
              <a:xfrm>
                <a:off x="6617198" y="1309157"/>
                <a:ext cx="184731" cy="369332"/>
              </a:xfrm>
              <a:prstGeom prst="rect">
                <a:avLst/>
              </a:prstGeom>
              <a:noFill/>
            </p:spPr>
            <p:txBody>
              <a:bodyPr wrap="none" rtlCol="0">
                <a:spAutoFit/>
              </a:bodyPr>
              <a:lstStyle/>
              <a:p>
                <a:endParaRPr kumimoji="1" lang="ja-JP" altLang="en-US" dirty="0">
                  <a:solidFill>
                    <a:srgbClr val="FF0000"/>
                  </a:solidFill>
                </a:endParaRPr>
              </a:p>
            </p:txBody>
          </p:sp>
        </p:grpSp>
        <p:grpSp>
          <p:nvGrpSpPr>
            <p:cNvPr id="52" name="グループ化 51">
              <a:extLst>
                <a:ext uri="{FF2B5EF4-FFF2-40B4-BE49-F238E27FC236}">
                  <a16:creationId xmlns:a16="http://schemas.microsoft.com/office/drawing/2014/main" id="{EBD2E275-EC3C-406E-9835-67F9C2ECE7D8}"/>
                </a:ext>
              </a:extLst>
            </p:cNvPr>
            <p:cNvGrpSpPr/>
            <p:nvPr/>
          </p:nvGrpSpPr>
          <p:grpSpPr>
            <a:xfrm>
              <a:off x="6601930" y="5552166"/>
              <a:ext cx="4293893" cy="540796"/>
              <a:chOff x="5905882" y="5552166"/>
              <a:chExt cx="4293893" cy="540796"/>
            </a:xfrm>
          </p:grpSpPr>
          <p:sp>
            <p:nvSpPr>
              <p:cNvPr id="6" name="四角形: 角を丸くする 5">
                <a:extLst>
                  <a:ext uri="{FF2B5EF4-FFF2-40B4-BE49-F238E27FC236}">
                    <a16:creationId xmlns:a16="http://schemas.microsoft.com/office/drawing/2014/main" id="{7C743D15-4D91-4A84-93D3-BBFC4BC67329}"/>
                  </a:ext>
                </a:extLst>
              </p:cNvPr>
              <p:cNvSpPr/>
              <p:nvPr/>
            </p:nvSpPr>
            <p:spPr>
              <a:xfrm>
                <a:off x="6187066" y="5610259"/>
                <a:ext cx="3741681" cy="400321"/>
              </a:xfrm>
              <a:prstGeom prst="roundRect">
                <a:avLst>
                  <a:gd name="adj" fmla="val 749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5F30EDE5-8025-49DC-8806-450FB69DC3F4}"/>
                  </a:ext>
                </a:extLst>
              </p:cNvPr>
              <p:cNvGrpSpPr/>
              <p:nvPr/>
            </p:nvGrpSpPr>
            <p:grpSpPr>
              <a:xfrm>
                <a:off x="5905882" y="5552166"/>
                <a:ext cx="4293893" cy="540796"/>
                <a:chOff x="5912708" y="5552166"/>
                <a:chExt cx="4293893" cy="540796"/>
              </a:xfrm>
            </p:grpSpPr>
            <p:sp>
              <p:nvSpPr>
                <p:cNvPr id="28" name="コンテンツ プレースホルダー 17">
                  <a:extLst>
                    <a:ext uri="{FF2B5EF4-FFF2-40B4-BE49-F238E27FC236}">
                      <a16:creationId xmlns:a16="http://schemas.microsoft.com/office/drawing/2014/main" id="{6358994D-A442-44E3-B8AA-0E56C82938CE}"/>
                    </a:ext>
                  </a:extLst>
                </p:cNvPr>
                <p:cNvSpPr txBox="1">
                  <a:spLocks/>
                </p:cNvSpPr>
                <p:nvPr/>
              </p:nvSpPr>
              <p:spPr>
                <a:xfrm>
                  <a:off x="5912708" y="5552166"/>
                  <a:ext cx="4293893" cy="31734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ja-JP" altLang="en-US" dirty="0">
                      <a:latin typeface="Meiryo UI" panose="020B0604030504040204" pitchFamily="50" charset="-128"/>
                      <a:ea typeface="Meiryo UI" panose="020B0604030504040204" pitchFamily="50" charset="-128"/>
                      <a:cs typeface="Segoe UI" panose="020B0502040204020203" pitchFamily="34" charset="0"/>
                    </a:rPr>
                    <a:t>　　　</a:t>
                  </a:r>
                  <a:r>
                    <a:rPr lang="ja-JP" altLang="en-US" sz="1100" dirty="0">
                      <a:solidFill>
                        <a:srgbClr val="D24726"/>
                      </a:solidFill>
                      <a:latin typeface="Meiryo UI" panose="020B0604030504040204" pitchFamily="50" charset="-128"/>
                      <a:ea typeface="Meiryo UI" panose="020B0604030504040204" pitchFamily="50" charset="-128"/>
                      <a:cs typeface="Segoe UI" panose="020B0502040204020203" pitchFamily="34" charset="0"/>
                    </a:rPr>
                    <a:t>ヒント</a:t>
                  </a:r>
                  <a:r>
                    <a:rPr lang="ja-JP" altLang="en-US" sz="1100" dirty="0">
                      <a:latin typeface="Meiryo UI" panose="020B0604030504040204" pitchFamily="50" charset="-128"/>
                      <a:ea typeface="Meiryo UI" panose="020B0604030504040204" pitchFamily="50" charset="-128"/>
                      <a:cs typeface="Segoe UI" panose="020B0502040204020203" pitchFamily="34" charset="0"/>
                    </a:rPr>
                    <a:t>：上段と下段の境界は、</a:t>
                  </a:r>
                  <a:r>
                    <a:rPr lang="ja-JP" altLang="en-US" sz="1100" dirty="0">
                      <a:solidFill>
                        <a:srgbClr val="C00000"/>
                      </a:solidFill>
                      <a:latin typeface="Meiryo UI" panose="020B0604030504040204" pitchFamily="50" charset="-128"/>
                      <a:ea typeface="Meiryo UI" panose="020B0604030504040204" pitchFamily="50" charset="-128"/>
                      <a:cs typeface="Segoe UI" panose="020B0502040204020203" pitchFamily="34" charset="0"/>
                    </a:rPr>
                    <a:t>マウスで上下方向に移動</a:t>
                  </a:r>
                  <a:r>
                    <a:rPr lang="ja-JP" altLang="en-US" sz="1100" dirty="0">
                      <a:latin typeface="Meiryo UI" panose="020B0604030504040204" pitchFamily="50" charset="-128"/>
                      <a:ea typeface="Meiryo UI" panose="020B0604030504040204" pitchFamily="50" charset="-128"/>
                      <a:cs typeface="Segoe UI" panose="020B0502040204020203" pitchFamily="34" charset="0"/>
                    </a:rPr>
                    <a:t>できます。</a:t>
                  </a:r>
                  <a:endParaRPr lang="ja-JP" altLang="en-US" dirty="0">
                    <a:latin typeface="Meiryo UI" panose="020B0604030504040204" pitchFamily="50" charset="-128"/>
                    <a:ea typeface="Meiryo UI" panose="020B0604030504040204" pitchFamily="50" charset="-128"/>
                    <a:cs typeface="Segoe UI" panose="020B0502040204020203" pitchFamily="34" charset="0"/>
                  </a:endParaRPr>
                </a:p>
              </p:txBody>
            </p:sp>
            <p:sp>
              <p:nvSpPr>
                <p:cNvPr id="33" name="コンテンツ プレースホルダー 17">
                  <a:extLst>
                    <a:ext uri="{FF2B5EF4-FFF2-40B4-BE49-F238E27FC236}">
                      <a16:creationId xmlns:a16="http://schemas.microsoft.com/office/drawing/2014/main" id="{6DD124CB-7383-4A3E-AAD6-655127BCFFB4}"/>
                    </a:ext>
                  </a:extLst>
                </p:cNvPr>
                <p:cNvSpPr txBox="1">
                  <a:spLocks/>
                </p:cNvSpPr>
                <p:nvPr/>
              </p:nvSpPr>
              <p:spPr>
                <a:xfrm>
                  <a:off x="6659353" y="5742908"/>
                  <a:ext cx="3276971"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1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ボタンにマウスを乗せると簡易説明が表示されます。</a:t>
                  </a:r>
                  <a:endParaRPr lang="ja-JP" altLang="en-US" sz="1100" dirty="0">
                    <a:solidFill>
                      <a:prstClr val="black">
                        <a:lumMod val="75000"/>
                        <a:lumOff val="25000"/>
                      </a:prstClr>
                    </a:solidFill>
                    <a:latin typeface="Meiryo UI" panose="020B0604030504040204" pitchFamily="50" charset="-128"/>
                    <a:ea typeface="Meiryo UI" panose="020B0604030504040204" pitchFamily="50" charset="-128"/>
                    <a:cs typeface="Segoe UI"/>
                  </a:endParaRPr>
                </a:p>
              </p:txBody>
            </p:sp>
          </p:grpSp>
        </p:grpSp>
        <p:sp>
          <p:nvSpPr>
            <p:cNvPr id="81" name="コンテンツ プレースホルダー 17">
              <a:extLst>
                <a:ext uri="{FF2B5EF4-FFF2-40B4-BE49-F238E27FC236}">
                  <a16:creationId xmlns:a16="http://schemas.microsoft.com/office/drawing/2014/main" id="{8070B904-B756-4886-BDCD-E52B34318C56}"/>
                </a:ext>
              </a:extLst>
            </p:cNvPr>
            <p:cNvSpPr txBox="1">
              <a:spLocks/>
            </p:cNvSpPr>
            <p:nvPr/>
          </p:nvSpPr>
          <p:spPr>
            <a:xfrm>
              <a:off x="6177026" y="3659492"/>
              <a:ext cx="3453505"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US" altLang="ja-JP" sz="1100" dirty="0">
                  <a:solidFill>
                    <a:srgbClr val="C00000"/>
                  </a:solidFill>
                  <a:latin typeface="Meiryo UI" panose="020B0604030504040204" pitchFamily="50" charset="-128"/>
                  <a:ea typeface="Meiryo UI" panose="020B0604030504040204" pitchFamily="50" charset="-128"/>
                  <a:cs typeface="Segoe UI"/>
                </a:rPr>
                <a:t>※</a:t>
              </a:r>
              <a:r>
                <a:rPr lang="ja-JP" altLang="en-US" sz="1100" dirty="0">
                  <a:solidFill>
                    <a:srgbClr val="C00000"/>
                  </a:solidFill>
                  <a:latin typeface="Meiryo UI" panose="020B0604030504040204" pitchFamily="50" charset="-128"/>
                  <a:ea typeface="Meiryo UI" panose="020B0604030504040204" pitchFamily="50" charset="-128"/>
                  <a:cs typeface="Segoe UI"/>
                </a:rPr>
                <a:t>事務所、技術者は、通常登録事務所のみの情報</a:t>
              </a:r>
              <a:endParaRPr lang="ja-JP" altLang="en-US" sz="900" dirty="0">
                <a:solidFill>
                  <a:schemeClr val="tx1"/>
                </a:solidFill>
                <a:latin typeface="Meiryo UI" panose="020B0604030504040204" pitchFamily="50" charset="-128"/>
                <a:ea typeface="Meiryo UI" panose="020B0604030504040204" pitchFamily="50" charset="-128"/>
                <a:cs typeface="Segoe UI"/>
              </a:endParaRPr>
            </a:p>
          </p:txBody>
        </p:sp>
      </p:grpSp>
    </p:spTree>
    <p:extLst>
      <p:ext uri="{BB962C8B-B14F-4D97-AF65-F5344CB8AC3E}">
        <p14:creationId xmlns:p14="http://schemas.microsoft.com/office/powerpoint/2010/main" val="1663002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521209" y="448056"/>
            <a:ext cx="7382570" cy="640080"/>
          </a:xfrm>
        </p:spPr>
        <p:txBody>
          <a:bodyPr rtlCol="0">
            <a:noAutofit/>
          </a:bodyPr>
          <a:lstStyle/>
          <a:p>
            <a:pPr rtl="0"/>
            <a:r>
              <a:rPr lang="ja-JP" altLang="en-US" dirty="0">
                <a:cs typeface="Segoe UI Light" panose="020B0502040204020203" pitchFamily="34" charset="0"/>
              </a:rPr>
              <a:t>業務実績確認のための業務カルテ検索方法　　</a:t>
            </a:r>
            <a:r>
              <a:rPr lang="en-US" altLang="ja-JP" dirty="0">
                <a:cs typeface="Segoe UI Light" panose="020B0502040204020203" pitchFamily="34" charset="0"/>
              </a:rPr>
              <a:t>2</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grpSp>
        <p:nvGrpSpPr>
          <p:cNvPr id="23" name="グループ化 22">
            <a:extLst>
              <a:ext uri="{FF2B5EF4-FFF2-40B4-BE49-F238E27FC236}">
                <a16:creationId xmlns:a16="http://schemas.microsoft.com/office/drawing/2014/main" id="{CBE0EE96-5D61-42A4-AB13-8F3DBEECBA80}"/>
              </a:ext>
            </a:extLst>
          </p:cNvPr>
          <p:cNvGrpSpPr/>
          <p:nvPr/>
        </p:nvGrpSpPr>
        <p:grpSpPr>
          <a:xfrm>
            <a:off x="470596" y="1819051"/>
            <a:ext cx="5175459" cy="1052476"/>
            <a:chOff x="470596" y="1819051"/>
            <a:chExt cx="5175459" cy="1052476"/>
          </a:xfrm>
        </p:grpSpPr>
        <p:sp>
          <p:nvSpPr>
            <p:cNvPr id="30" name="コンテンツ プレースホルダー 17">
              <a:extLst>
                <a:ext uri="{FF2B5EF4-FFF2-40B4-BE49-F238E27FC236}">
                  <a16:creationId xmlns:a16="http://schemas.microsoft.com/office/drawing/2014/main" id="{D60C66CE-4278-47A1-A231-DE0593A571AA}"/>
                </a:ext>
              </a:extLst>
            </p:cNvPr>
            <p:cNvSpPr txBox="1">
              <a:spLocks/>
            </p:cNvSpPr>
            <p:nvPr/>
          </p:nvSpPr>
          <p:spPr>
            <a:xfrm>
              <a:off x="470596" y="2083239"/>
              <a:ext cx="5086320" cy="350054"/>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5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手順２：</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検索条件を入力します。（</a:t>
              </a:r>
              <a:r>
                <a:rPr lang="ja-JP" altLang="en-US" sz="14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必要な条件だけ入力します。</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a:t>
              </a:r>
              <a:endParaRPr lang="ja-JP" altLang="en-US" sz="1400" dirty="0">
                <a:solidFill>
                  <a:schemeClr val="tx1"/>
                </a:solidFill>
                <a:latin typeface="Meiryo UI" panose="020B0604030504040204" pitchFamily="50" charset="-128"/>
                <a:ea typeface="Meiryo UI" panose="020B0604030504040204" pitchFamily="50" charset="-128"/>
                <a:cs typeface="Segoe UI"/>
              </a:endParaRPr>
            </a:p>
          </p:txBody>
        </p:sp>
        <p:sp>
          <p:nvSpPr>
            <p:cNvPr id="36" name="コンテンツ プレースホルダー 17">
              <a:extLst>
                <a:ext uri="{FF2B5EF4-FFF2-40B4-BE49-F238E27FC236}">
                  <a16:creationId xmlns:a16="http://schemas.microsoft.com/office/drawing/2014/main" id="{6A1FB822-CF8C-45F0-801F-D5659A4775B1}"/>
                </a:ext>
              </a:extLst>
            </p:cNvPr>
            <p:cNvSpPr txBox="1">
              <a:spLocks/>
            </p:cNvSpPr>
            <p:nvPr/>
          </p:nvSpPr>
          <p:spPr>
            <a:xfrm>
              <a:off x="470596" y="1819051"/>
              <a:ext cx="5175459" cy="350054"/>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5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手順１：</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クリアボタンで、前にログオフした時点の検索条件をクリアします。</a:t>
              </a:r>
              <a:endParaRPr lang="ja-JP" altLang="en-US" sz="1400" dirty="0">
                <a:solidFill>
                  <a:schemeClr val="tx1"/>
                </a:solidFill>
                <a:latin typeface="Meiryo UI" panose="020B0604030504040204" pitchFamily="50" charset="-128"/>
                <a:ea typeface="Meiryo UI" panose="020B0604030504040204" pitchFamily="50" charset="-128"/>
                <a:cs typeface="Segoe UI"/>
              </a:endParaRPr>
            </a:p>
          </p:txBody>
        </p:sp>
        <p:sp>
          <p:nvSpPr>
            <p:cNvPr id="37" name="コンテンツ プレースホルダー 17">
              <a:extLst>
                <a:ext uri="{FF2B5EF4-FFF2-40B4-BE49-F238E27FC236}">
                  <a16:creationId xmlns:a16="http://schemas.microsoft.com/office/drawing/2014/main" id="{9D391599-A439-464F-BB6F-3BA601245C76}"/>
                </a:ext>
              </a:extLst>
            </p:cNvPr>
            <p:cNvSpPr txBox="1">
              <a:spLocks/>
            </p:cNvSpPr>
            <p:nvPr/>
          </p:nvSpPr>
          <p:spPr>
            <a:xfrm>
              <a:off x="470597" y="2521473"/>
              <a:ext cx="5175458"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4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手順３：</a:t>
              </a:r>
              <a:r>
                <a:rPr lang="ja-JP" altLang="en-US" sz="1300" dirty="0">
                  <a:solidFill>
                    <a:schemeClr val="tx1"/>
                  </a:solidFill>
                  <a:latin typeface="Meiryo UI" panose="020B0604030504040204" pitchFamily="50" charset="-128"/>
                  <a:ea typeface="Meiryo UI" panose="020B0604030504040204" pitchFamily="50" charset="-128"/>
                  <a:cs typeface="Segoe UI" panose="020B0502040204020203" pitchFamily="34" charset="0"/>
                </a:rPr>
                <a:t>検索条件の、一致条件を設定し検索ボタンを押下します。</a:t>
              </a:r>
              <a:endParaRPr lang="ja-JP" altLang="en-US" sz="1300" dirty="0">
                <a:solidFill>
                  <a:schemeClr val="tx1"/>
                </a:solidFill>
                <a:latin typeface="Meiryo UI" panose="020B0604030504040204" pitchFamily="50" charset="-128"/>
                <a:ea typeface="Meiryo UI" panose="020B0604030504040204" pitchFamily="50" charset="-128"/>
                <a:cs typeface="Segoe UI"/>
              </a:endParaRPr>
            </a:p>
          </p:txBody>
        </p:sp>
        <p:sp>
          <p:nvSpPr>
            <p:cNvPr id="48" name="コンテンツ プレースホルダー 17">
              <a:extLst>
                <a:ext uri="{FF2B5EF4-FFF2-40B4-BE49-F238E27FC236}">
                  <a16:creationId xmlns:a16="http://schemas.microsoft.com/office/drawing/2014/main" id="{A45787DA-4F3A-4896-811F-C6AB311813AF}"/>
                </a:ext>
              </a:extLst>
            </p:cNvPr>
            <p:cNvSpPr txBox="1">
              <a:spLocks/>
            </p:cNvSpPr>
            <p:nvPr/>
          </p:nvSpPr>
          <p:spPr>
            <a:xfrm>
              <a:off x="1168724" y="2291544"/>
              <a:ext cx="4383607" cy="35005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US" altLang="ja-JP" sz="1100" dirty="0">
                  <a:solidFill>
                    <a:srgbClr val="C00000"/>
                  </a:solidFill>
                  <a:latin typeface="Meiryo UI" panose="020B0604030504040204" pitchFamily="50" charset="-128"/>
                  <a:ea typeface="Meiryo UI" panose="020B0604030504040204" pitchFamily="50" charset="-128"/>
                  <a:cs typeface="Segoe UI"/>
                </a:rPr>
                <a:t>※</a:t>
              </a:r>
              <a:r>
                <a:rPr lang="ja-JP" altLang="en-US" sz="1100" dirty="0">
                  <a:solidFill>
                    <a:srgbClr val="C00000"/>
                  </a:solidFill>
                  <a:latin typeface="Meiryo UI" panose="020B0604030504040204" pitchFamily="50" charset="-128"/>
                  <a:ea typeface="Meiryo UI" panose="020B0604030504040204" pitchFamily="50" charset="-128"/>
                  <a:cs typeface="Segoe UI"/>
                </a:rPr>
                <a:t>検索条件が未入力の場合は、業務カルテ全件が抽出されます。</a:t>
              </a:r>
              <a:endParaRPr lang="ja-JP" altLang="en-US" sz="900" dirty="0">
                <a:solidFill>
                  <a:schemeClr val="tx1"/>
                </a:solidFill>
                <a:latin typeface="Meiryo UI" panose="020B0604030504040204" pitchFamily="50" charset="-128"/>
                <a:ea typeface="Meiryo UI" panose="020B0604030504040204" pitchFamily="50" charset="-128"/>
                <a:cs typeface="Segoe UI"/>
              </a:endParaRPr>
            </a:p>
          </p:txBody>
        </p:sp>
      </p:grpSp>
      <p:sp>
        <p:nvSpPr>
          <p:cNvPr id="18" name="テキスト ボックス 17">
            <a:extLst>
              <a:ext uri="{FF2B5EF4-FFF2-40B4-BE49-F238E27FC236}">
                <a16:creationId xmlns:a16="http://schemas.microsoft.com/office/drawing/2014/main" id="{A40D39A8-0BDE-41D8-A74B-4AD878787E8D}"/>
              </a:ext>
            </a:extLst>
          </p:cNvPr>
          <p:cNvSpPr txBox="1"/>
          <p:nvPr/>
        </p:nvSpPr>
        <p:spPr>
          <a:xfrm>
            <a:off x="8094098" y="434785"/>
            <a:ext cx="1107996" cy="369332"/>
          </a:xfrm>
          <a:prstGeom prst="rect">
            <a:avLst/>
          </a:prstGeom>
          <a:noFill/>
        </p:spPr>
        <p:txBody>
          <a:bodyPr wrap="none" rtlCol="0">
            <a:spAutoFit/>
          </a:bodyPr>
          <a:lstStyle/>
          <a:p>
            <a:r>
              <a:rPr kumimoji="1" lang="ja-JP" altLang="en-US" dirty="0"/>
              <a:t>検索方法</a:t>
            </a:r>
          </a:p>
        </p:txBody>
      </p:sp>
      <p:pic>
        <p:nvPicPr>
          <p:cNvPr id="20" name="図 19">
            <a:extLst>
              <a:ext uri="{FF2B5EF4-FFF2-40B4-BE49-F238E27FC236}">
                <a16:creationId xmlns:a16="http://schemas.microsoft.com/office/drawing/2014/main" id="{CF9EBEA6-EBB9-40C4-9C45-76E750AD8D3D}"/>
              </a:ext>
            </a:extLst>
          </p:cNvPr>
          <p:cNvPicPr>
            <a:picLocks noChangeAspect="1"/>
          </p:cNvPicPr>
          <p:nvPr/>
        </p:nvPicPr>
        <p:blipFill>
          <a:blip r:embed="rId3"/>
          <a:stretch>
            <a:fillRect/>
          </a:stretch>
        </p:blipFill>
        <p:spPr>
          <a:xfrm>
            <a:off x="2963045" y="1238557"/>
            <a:ext cx="2562174" cy="674811"/>
          </a:xfrm>
          <a:prstGeom prst="rect">
            <a:avLst/>
          </a:prstGeom>
        </p:spPr>
      </p:pic>
      <p:sp>
        <p:nvSpPr>
          <p:cNvPr id="5" name="テキスト ボックス 4">
            <a:extLst>
              <a:ext uri="{FF2B5EF4-FFF2-40B4-BE49-F238E27FC236}">
                <a16:creationId xmlns:a16="http://schemas.microsoft.com/office/drawing/2014/main" id="{DCEAB639-B862-4D39-87ED-36937FB02600}"/>
              </a:ext>
            </a:extLst>
          </p:cNvPr>
          <p:cNvSpPr txBox="1"/>
          <p:nvPr/>
        </p:nvSpPr>
        <p:spPr>
          <a:xfrm>
            <a:off x="2664287" y="1379906"/>
            <a:ext cx="441146" cy="400110"/>
          </a:xfrm>
          <a:prstGeom prst="rect">
            <a:avLst/>
          </a:prstGeom>
          <a:noFill/>
        </p:spPr>
        <p:txBody>
          <a:bodyPr wrap="none" rtlCol="0">
            <a:spAutoFit/>
          </a:bodyPr>
          <a:lstStyle/>
          <a:p>
            <a:r>
              <a:rPr kumimoji="1" lang="ja-JP" altLang="en-US" sz="2000" b="1" dirty="0">
                <a:solidFill>
                  <a:srgbClr val="FF0000"/>
                </a:solidFill>
              </a:rPr>
              <a:t>①</a:t>
            </a:r>
          </a:p>
        </p:txBody>
      </p:sp>
      <p:sp>
        <p:nvSpPr>
          <p:cNvPr id="43" name="四角形: 角を丸くする 42">
            <a:extLst>
              <a:ext uri="{FF2B5EF4-FFF2-40B4-BE49-F238E27FC236}">
                <a16:creationId xmlns:a16="http://schemas.microsoft.com/office/drawing/2014/main" id="{0960E9E2-497F-4DAD-A280-5F2BC94905DA}"/>
              </a:ext>
            </a:extLst>
          </p:cNvPr>
          <p:cNvSpPr/>
          <p:nvPr/>
        </p:nvSpPr>
        <p:spPr>
          <a:xfrm>
            <a:off x="8150326" y="804117"/>
            <a:ext cx="1866978" cy="3409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ﾏﾆｭｱﾙ　</a:t>
            </a:r>
            <a:r>
              <a:rPr kumimoji="1" lang="en-US" altLang="ja-JP" dirty="0"/>
              <a:t>P20</a:t>
            </a:r>
            <a:r>
              <a:rPr kumimoji="1" lang="ja-JP" altLang="en-US" dirty="0"/>
              <a:t>から</a:t>
            </a:r>
          </a:p>
        </p:txBody>
      </p:sp>
      <p:sp>
        <p:nvSpPr>
          <p:cNvPr id="15" name="テキスト ボックス 14">
            <a:extLst>
              <a:ext uri="{FF2B5EF4-FFF2-40B4-BE49-F238E27FC236}">
                <a16:creationId xmlns:a16="http://schemas.microsoft.com/office/drawing/2014/main" id="{D2A4BC99-7090-4821-8268-17D2FCFFA17E}"/>
              </a:ext>
            </a:extLst>
          </p:cNvPr>
          <p:cNvSpPr txBox="1"/>
          <p:nvPr/>
        </p:nvSpPr>
        <p:spPr>
          <a:xfrm>
            <a:off x="406688" y="1391366"/>
            <a:ext cx="1467240" cy="369332"/>
          </a:xfrm>
          <a:prstGeom prst="rect">
            <a:avLst/>
          </a:prstGeom>
          <a:noFill/>
        </p:spPr>
        <p:txBody>
          <a:bodyPr wrap="square" rtlCol="0">
            <a:spAutoFit/>
          </a:bodyPr>
          <a:lstStyle/>
          <a:p>
            <a:r>
              <a:rPr kumimoji="1" lang="ja-JP" altLang="en-US" dirty="0">
                <a:solidFill>
                  <a:srgbClr val="C00000"/>
                </a:solidFill>
                <a:latin typeface="Meiryo UI" panose="020B0604030504040204" pitchFamily="50" charset="-128"/>
                <a:ea typeface="Meiryo UI" panose="020B0604030504040204" pitchFamily="50" charset="-128"/>
              </a:rPr>
              <a:t>■ 検査手順</a:t>
            </a:r>
          </a:p>
        </p:txBody>
      </p:sp>
      <p:pic>
        <p:nvPicPr>
          <p:cNvPr id="22" name="図 21">
            <a:extLst>
              <a:ext uri="{FF2B5EF4-FFF2-40B4-BE49-F238E27FC236}">
                <a16:creationId xmlns:a16="http://schemas.microsoft.com/office/drawing/2014/main" id="{D16A0049-F108-487E-A07C-D825B4168E73}"/>
              </a:ext>
            </a:extLst>
          </p:cNvPr>
          <p:cNvPicPr>
            <a:picLocks noChangeAspect="1"/>
          </p:cNvPicPr>
          <p:nvPr/>
        </p:nvPicPr>
        <p:blipFill>
          <a:blip r:embed="rId4"/>
          <a:stretch>
            <a:fillRect/>
          </a:stretch>
        </p:blipFill>
        <p:spPr>
          <a:xfrm>
            <a:off x="419392" y="1275423"/>
            <a:ext cx="5371042" cy="1576707"/>
          </a:xfrm>
          <a:prstGeom prst="rect">
            <a:avLst/>
          </a:prstGeom>
        </p:spPr>
      </p:pic>
      <p:grpSp>
        <p:nvGrpSpPr>
          <p:cNvPr id="34" name="グループ化 33"/>
          <p:cNvGrpSpPr/>
          <p:nvPr/>
        </p:nvGrpSpPr>
        <p:grpSpPr>
          <a:xfrm>
            <a:off x="345476" y="2916981"/>
            <a:ext cx="5635021" cy="3637207"/>
            <a:chOff x="345476" y="2916981"/>
            <a:chExt cx="5635021" cy="3637207"/>
          </a:xfrm>
        </p:grpSpPr>
        <p:grpSp>
          <p:nvGrpSpPr>
            <p:cNvPr id="24" name="グループ化 23">
              <a:extLst>
                <a:ext uri="{FF2B5EF4-FFF2-40B4-BE49-F238E27FC236}">
                  <a16:creationId xmlns:a16="http://schemas.microsoft.com/office/drawing/2014/main" id="{F35DA305-6058-4D4E-8BD1-446F926F5E0F}"/>
                </a:ext>
              </a:extLst>
            </p:cNvPr>
            <p:cNvGrpSpPr/>
            <p:nvPr/>
          </p:nvGrpSpPr>
          <p:grpSpPr>
            <a:xfrm>
              <a:off x="352913" y="3969525"/>
              <a:ext cx="5627584" cy="1113851"/>
              <a:chOff x="352913" y="3969525"/>
              <a:chExt cx="5627584" cy="1113851"/>
            </a:xfrm>
          </p:grpSpPr>
          <p:sp>
            <p:nvSpPr>
              <p:cNvPr id="65" name="コンテンツ プレースホルダー 17">
                <a:extLst>
                  <a:ext uri="{FF2B5EF4-FFF2-40B4-BE49-F238E27FC236}">
                    <a16:creationId xmlns:a16="http://schemas.microsoft.com/office/drawing/2014/main" id="{D73E89E5-131C-48A8-B280-2A5147B59096}"/>
                  </a:ext>
                </a:extLst>
              </p:cNvPr>
              <p:cNvSpPr txBox="1">
                <a:spLocks/>
              </p:cNvSpPr>
              <p:nvPr/>
            </p:nvSpPr>
            <p:spPr>
              <a:xfrm>
                <a:off x="487681" y="4302831"/>
                <a:ext cx="5141287" cy="350054"/>
              </a:xfrm>
              <a:prstGeom prst="rect">
                <a:avLst/>
              </a:prstGeom>
              <a:solidFill>
                <a:schemeClr val="accent6">
                  <a:lumMod val="20000"/>
                  <a:lumOff val="80000"/>
                  <a:alpha val="20000"/>
                </a:schemeClr>
              </a:solidFill>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500" dirty="0">
                    <a:solidFill>
                      <a:schemeClr val="tx1"/>
                    </a:solidFill>
                    <a:latin typeface="Meiryo UI" panose="020B0604030504040204" pitchFamily="50" charset="-128"/>
                    <a:ea typeface="Meiryo UI" panose="020B0604030504040204" pitchFamily="50" charset="-128"/>
                    <a:cs typeface="Segoe UI" panose="020B0502040204020203" pitchFamily="34" charset="0"/>
                  </a:rPr>
                  <a:t>■</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 プルダウン選択で、</a:t>
                </a:r>
                <a:r>
                  <a:rPr lang="ja-JP" altLang="en-US" sz="14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一致条件</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a:t>
                </a:r>
                <a:r>
                  <a:rPr lang="ja-JP" altLang="en-US" sz="1400" u="sng" dirty="0">
                    <a:solidFill>
                      <a:schemeClr val="tx1"/>
                    </a:solidFill>
                    <a:latin typeface="Meiryo UI" panose="020B0604030504040204" pitchFamily="50" charset="-128"/>
                    <a:ea typeface="Meiryo UI" panose="020B0604030504040204" pitchFamily="50" charset="-128"/>
                    <a:cs typeface="Segoe UI" panose="020B0502040204020203" pitchFamily="34" charset="0"/>
                  </a:rPr>
                  <a:t>含む</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 </a:t>
                </a:r>
                <a:r>
                  <a:rPr lang="ja-JP" altLang="en-US" sz="1400" u="sng" dirty="0">
                    <a:solidFill>
                      <a:schemeClr val="tx1"/>
                    </a:solidFill>
                    <a:latin typeface="Meiryo UI" panose="020B0604030504040204" pitchFamily="50" charset="-128"/>
                    <a:ea typeface="Meiryo UI" panose="020B0604030504040204" pitchFamily="50" charset="-128"/>
                    <a:cs typeface="Segoe UI" panose="020B0502040204020203" pitchFamily="34" charset="0"/>
                  </a:rPr>
                  <a:t>一致</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 </a:t>
                </a:r>
                <a:r>
                  <a:rPr lang="ja-JP" altLang="en-US" sz="1400" u="sng" dirty="0">
                    <a:solidFill>
                      <a:schemeClr val="tx1"/>
                    </a:solidFill>
                    <a:latin typeface="Meiryo UI" panose="020B0604030504040204" pitchFamily="50" charset="-128"/>
                    <a:ea typeface="Meiryo UI" panose="020B0604030504040204" pitchFamily="50" charset="-128"/>
                    <a:cs typeface="Segoe UI" panose="020B0502040204020203" pitchFamily="34" charset="0"/>
                  </a:rPr>
                  <a:t>以上</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 等）を設定します。</a:t>
                </a:r>
                <a:endParaRPr lang="ja-JP" altLang="en-US" sz="1400" dirty="0">
                  <a:solidFill>
                    <a:schemeClr val="tx1"/>
                  </a:solidFill>
                  <a:latin typeface="Meiryo UI" panose="020B0604030504040204" pitchFamily="50" charset="-128"/>
                  <a:ea typeface="Meiryo UI" panose="020B0604030504040204" pitchFamily="50" charset="-128"/>
                  <a:cs typeface="Segoe UI"/>
                </a:endParaRPr>
              </a:p>
            </p:txBody>
          </p:sp>
          <p:sp>
            <p:nvSpPr>
              <p:cNvPr id="67" name="コンテンツ プレースホルダー 17">
                <a:extLst>
                  <a:ext uri="{FF2B5EF4-FFF2-40B4-BE49-F238E27FC236}">
                    <a16:creationId xmlns:a16="http://schemas.microsoft.com/office/drawing/2014/main" id="{928A57B6-9796-48F5-96FA-D64F7BC77D75}"/>
                  </a:ext>
                </a:extLst>
              </p:cNvPr>
              <p:cNvSpPr txBox="1">
                <a:spLocks/>
              </p:cNvSpPr>
              <p:nvPr/>
            </p:nvSpPr>
            <p:spPr>
              <a:xfrm>
                <a:off x="719751" y="4545852"/>
                <a:ext cx="4788242" cy="319955"/>
              </a:xfrm>
              <a:prstGeom prst="rect">
                <a:avLst/>
              </a:prstGeom>
              <a:solidFill>
                <a:schemeClr val="accent6">
                  <a:lumMod val="20000"/>
                  <a:lumOff val="80000"/>
                  <a:alpha val="20000"/>
                </a:schemeClr>
              </a:solidFill>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dirty="0">
                    <a:solidFill>
                      <a:srgbClr val="C00000"/>
                    </a:solidFill>
                    <a:latin typeface="Meiryo UI" panose="020B0604030504040204" pitchFamily="50" charset="-128"/>
                    <a:ea typeface="Meiryo UI" panose="020B0604030504040204" pitchFamily="50" charset="-128"/>
                    <a:cs typeface="Segoe UI"/>
                  </a:rPr>
                  <a:t>ヒント：検索項目が文字列の場合は、</a:t>
                </a:r>
                <a:r>
                  <a:rPr lang="ja-JP" altLang="en-US" u="sng" dirty="0">
                    <a:solidFill>
                      <a:srgbClr val="C00000"/>
                    </a:solidFill>
                    <a:latin typeface="Meiryo UI" panose="020B0604030504040204" pitchFamily="50" charset="-128"/>
                    <a:ea typeface="Meiryo UI" panose="020B0604030504040204" pitchFamily="50" charset="-128"/>
                    <a:cs typeface="Segoe UI"/>
                  </a:rPr>
                  <a:t>含む</a:t>
                </a:r>
                <a:r>
                  <a:rPr lang="ja-JP" altLang="en-US" dirty="0">
                    <a:solidFill>
                      <a:srgbClr val="C00000"/>
                    </a:solidFill>
                    <a:latin typeface="Meiryo UI" panose="020B0604030504040204" pitchFamily="50" charset="-128"/>
                    <a:ea typeface="Meiryo UI" panose="020B0604030504040204" pitchFamily="50" charset="-128"/>
                    <a:cs typeface="Segoe UI"/>
                  </a:rPr>
                  <a:t> を選択するのが ベター です。</a:t>
                </a:r>
              </a:p>
            </p:txBody>
          </p:sp>
          <p:sp>
            <p:nvSpPr>
              <p:cNvPr id="46" name="コンテンツ プレースホルダー 17">
                <a:extLst>
                  <a:ext uri="{FF2B5EF4-FFF2-40B4-BE49-F238E27FC236}">
                    <a16:creationId xmlns:a16="http://schemas.microsoft.com/office/drawing/2014/main" id="{05C652B5-86A8-4C60-9A87-76EDCBD36082}"/>
                  </a:ext>
                </a:extLst>
              </p:cNvPr>
              <p:cNvSpPr txBox="1">
                <a:spLocks/>
              </p:cNvSpPr>
              <p:nvPr/>
            </p:nvSpPr>
            <p:spPr>
              <a:xfrm>
                <a:off x="1192255" y="4763421"/>
                <a:ext cx="4788242" cy="319955"/>
              </a:xfrm>
              <a:prstGeom prst="rect">
                <a:avLst/>
              </a:prstGeom>
              <a:solidFill>
                <a:schemeClr val="accent6">
                  <a:lumMod val="20000"/>
                  <a:lumOff val="80000"/>
                  <a:alpha val="20000"/>
                </a:schemeClr>
              </a:solidFill>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n-US" altLang="ja-JP" sz="1100" dirty="0">
                    <a:solidFill>
                      <a:srgbClr val="C00000"/>
                    </a:solidFill>
                    <a:latin typeface="Meiryo UI" panose="020B0604030504040204" pitchFamily="50" charset="-128"/>
                    <a:ea typeface="Meiryo UI" panose="020B0604030504040204" pitchFamily="50" charset="-128"/>
                    <a:cs typeface="Segoe UI"/>
                  </a:rPr>
                  <a:t>※ </a:t>
                </a:r>
                <a:r>
                  <a:rPr lang="ja-JP" altLang="en-US" sz="1100" u="sng" dirty="0">
                    <a:solidFill>
                      <a:srgbClr val="C00000"/>
                    </a:solidFill>
                    <a:latin typeface="Meiryo UI" panose="020B0604030504040204" pitchFamily="50" charset="-128"/>
                    <a:ea typeface="Meiryo UI" panose="020B0604030504040204" pitchFamily="50" charset="-128"/>
                    <a:cs typeface="Segoe UI"/>
                  </a:rPr>
                  <a:t>一致</a:t>
                </a:r>
                <a:r>
                  <a:rPr lang="ja-JP" altLang="en-US" sz="1100" dirty="0">
                    <a:solidFill>
                      <a:srgbClr val="C00000"/>
                    </a:solidFill>
                    <a:latin typeface="Meiryo UI" panose="020B0604030504040204" pitchFamily="50" charset="-128"/>
                    <a:ea typeface="Meiryo UI" panose="020B0604030504040204" pitchFamily="50" charset="-128"/>
                    <a:cs typeface="Segoe UI"/>
                  </a:rPr>
                  <a:t> は、完全一致の検索を行うため、抽出されない可能性があります。</a:t>
                </a:r>
              </a:p>
            </p:txBody>
          </p:sp>
          <p:sp>
            <p:nvSpPr>
              <p:cNvPr id="51" name="テキスト ボックス 50">
                <a:extLst>
                  <a:ext uri="{FF2B5EF4-FFF2-40B4-BE49-F238E27FC236}">
                    <a16:creationId xmlns:a16="http://schemas.microsoft.com/office/drawing/2014/main" id="{8A890A65-6EFC-404A-85EE-F456C89A7FC7}"/>
                  </a:ext>
                </a:extLst>
              </p:cNvPr>
              <p:cNvSpPr txBox="1"/>
              <p:nvPr/>
            </p:nvSpPr>
            <p:spPr>
              <a:xfrm>
                <a:off x="352913" y="3969525"/>
                <a:ext cx="2104525" cy="369332"/>
              </a:xfrm>
              <a:prstGeom prst="rect">
                <a:avLst/>
              </a:prstGeom>
              <a:noFill/>
            </p:spPr>
            <p:txBody>
              <a:bodyPr wrap="square" rtlCol="0">
                <a:spAutoFit/>
              </a:bodyPr>
              <a:lstStyle/>
              <a:p>
                <a:r>
                  <a:rPr kumimoji="1" lang="ja-JP" altLang="en-US" dirty="0">
                    <a:solidFill>
                      <a:srgbClr val="C00000"/>
                    </a:solidFill>
                    <a:latin typeface="Meiryo UI" panose="020B0604030504040204" pitchFamily="50" charset="-128"/>
                    <a:ea typeface="Meiryo UI" panose="020B0604030504040204" pitchFamily="50" charset="-128"/>
                  </a:rPr>
                  <a:t>■ 一致条件の入力</a:t>
                </a:r>
              </a:p>
            </p:txBody>
          </p:sp>
        </p:grpSp>
        <p:grpSp>
          <p:nvGrpSpPr>
            <p:cNvPr id="32" name="グループ化 31"/>
            <p:cNvGrpSpPr/>
            <p:nvPr/>
          </p:nvGrpSpPr>
          <p:grpSpPr>
            <a:xfrm>
              <a:off x="345476" y="2916981"/>
              <a:ext cx="5438527" cy="3637207"/>
              <a:chOff x="345476" y="2916981"/>
              <a:chExt cx="5438527" cy="3637207"/>
            </a:xfrm>
          </p:grpSpPr>
          <p:sp>
            <p:nvSpPr>
              <p:cNvPr id="3" name="四角形: 角を丸くする 2">
                <a:extLst>
                  <a:ext uri="{FF2B5EF4-FFF2-40B4-BE49-F238E27FC236}">
                    <a16:creationId xmlns:a16="http://schemas.microsoft.com/office/drawing/2014/main" id="{9DA9456C-F4D3-47BD-ABA9-5C766ED4938B}"/>
                  </a:ext>
                </a:extLst>
              </p:cNvPr>
              <p:cNvSpPr/>
              <p:nvPr/>
            </p:nvSpPr>
            <p:spPr>
              <a:xfrm>
                <a:off x="424604" y="2937791"/>
                <a:ext cx="5359399" cy="3616397"/>
              </a:xfrm>
              <a:prstGeom prst="roundRect">
                <a:avLst>
                  <a:gd name="adj" fmla="val 1326"/>
                </a:avLst>
              </a:prstGeom>
              <a:solidFill>
                <a:schemeClr val="accent6">
                  <a:lumMod val="20000"/>
                  <a:lumOff val="80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コンテンツ プレースホルダー 17">
                <a:extLst>
                  <a:ext uri="{FF2B5EF4-FFF2-40B4-BE49-F238E27FC236}">
                    <a16:creationId xmlns:a16="http://schemas.microsoft.com/office/drawing/2014/main" id="{F6AB894A-473E-4C24-A986-6A7977AC3778}"/>
                  </a:ext>
                </a:extLst>
              </p:cNvPr>
              <p:cNvSpPr txBox="1">
                <a:spLocks/>
              </p:cNvSpPr>
              <p:nvPr/>
            </p:nvSpPr>
            <p:spPr>
              <a:xfrm>
                <a:off x="499078" y="3353816"/>
                <a:ext cx="5196649" cy="301990"/>
              </a:xfrm>
              <a:prstGeom prst="rect">
                <a:avLst/>
              </a:prstGeom>
              <a:solidFill>
                <a:schemeClr val="accent6">
                  <a:lumMod val="20000"/>
                  <a:lumOff val="80000"/>
                  <a:alpha val="20000"/>
                </a:schemeClr>
              </a:solidFill>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600" dirty="0">
                    <a:solidFill>
                      <a:schemeClr val="tx1"/>
                    </a:solidFill>
                    <a:latin typeface="Meiryo UI" panose="020B0604030504040204" pitchFamily="50" charset="-128"/>
                    <a:ea typeface="Meiryo UI" panose="020B0604030504040204" pitchFamily="50" charset="-128"/>
                    <a:cs typeface="Segoe UI" panose="020B0502040204020203" pitchFamily="34" charset="0"/>
                  </a:rPr>
                  <a:t>■ 検索項目は、同時に３つの</a:t>
                </a:r>
                <a:r>
                  <a:rPr lang="ja-JP" altLang="en-US" sz="1600" b="1" dirty="0">
                    <a:solidFill>
                      <a:schemeClr val="tx1"/>
                    </a:solidFill>
                    <a:latin typeface="Meiryo UI" panose="020B0604030504040204" pitchFamily="50" charset="-128"/>
                    <a:ea typeface="Meiryo UI" panose="020B0604030504040204" pitchFamily="50" charset="-128"/>
                    <a:cs typeface="Segoe UI" panose="020B0502040204020203" pitchFamily="34" charset="0"/>
                  </a:rPr>
                  <a:t>検索条件</a:t>
                </a:r>
                <a:r>
                  <a:rPr lang="ja-JP" altLang="en-US" sz="1600" dirty="0">
                    <a:solidFill>
                      <a:schemeClr val="tx1"/>
                    </a:solidFill>
                    <a:latin typeface="Meiryo UI" panose="020B0604030504040204" pitchFamily="50" charset="-128"/>
                    <a:ea typeface="Meiryo UI" panose="020B0604030504040204" pitchFamily="50" charset="-128"/>
                    <a:cs typeface="Segoe UI" panose="020B0502040204020203" pitchFamily="34" charset="0"/>
                  </a:rPr>
                  <a:t>を設定できます。</a:t>
                </a:r>
                <a:r>
                  <a:rPr lang="en-US" altLang="ja-JP" sz="1600" dirty="0">
                    <a:solidFill>
                      <a:schemeClr val="tx1"/>
                    </a:solidFill>
                    <a:latin typeface="Meiryo UI" panose="020B0604030504040204" pitchFamily="50" charset="-128"/>
                    <a:ea typeface="Meiryo UI" panose="020B0604030504040204" pitchFamily="50" charset="-128"/>
                    <a:cs typeface="Segoe UI" panose="020B0502040204020203" pitchFamily="34" charset="0"/>
                  </a:rPr>
                  <a:t>(or</a:t>
                </a:r>
                <a:r>
                  <a:rPr lang="ja-JP" altLang="en-US" sz="1600" dirty="0">
                    <a:solidFill>
                      <a:schemeClr val="tx1"/>
                    </a:solidFill>
                    <a:latin typeface="Meiryo UI" panose="020B0604030504040204" pitchFamily="50" charset="-128"/>
                    <a:ea typeface="Meiryo UI" panose="020B0604030504040204" pitchFamily="50" charset="-128"/>
                    <a:cs typeface="Segoe UI" panose="020B0502040204020203" pitchFamily="34" charset="0"/>
                  </a:rPr>
                  <a:t>検索）</a:t>
                </a:r>
                <a:endParaRPr lang="ja-JP" altLang="en-US" sz="1600" dirty="0">
                  <a:solidFill>
                    <a:schemeClr val="tx1"/>
                  </a:solidFill>
                  <a:latin typeface="Meiryo UI" panose="020B0604030504040204" pitchFamily="50" charset="-128"/>
                  <a:ea typeface="Meiryo UI" panose="020B0604030504040204" pitchFamily="50" charset="-128"/>
                  <a:cs typeface="Segoe UI"/>
                </a:endParaRPr>
              </a:p>
            </p:txBody>
          </p:sp>
          <p:sp>
            <p:nvSpPr>
              <p:cNvPr id="63" name="コンテンツ プレースホルダー 17">
                <a:extLst>
                  <a:ext uri="{FF2B5EF4-FFF2-40B4-BE49-F238E27FC236}">
                    <a16:creationId xmlns:a16="http://schemas.microsoft.com/office/drawing/2014/main" id="{52CCC273-F5A6-42C5-A1AE-59AB99D24775}"/>
                  </a:ext>
                </a:extLst>
              </p:cNvPr>
              <p:cNvSpPr txBox="1">
                <a:spLocks/>
              </p:cNvSpPr>
              <p:nvPr/>
            </p:nvSpPr>
            <p:spPr>
              <a:xfrm>
                <a:off x="719751" y="3629904"/>
                <a:ext cx="4865373" cy="350054"/>
              </a:xfrm>
              <a:prstGeom prst="rect">
                <a:avLst/>
              </a:prstGeom>
              <a:solidFill>
                <a:schemeClr val="accent6">
                  <a:lumMod val="20000"/>
                  <a:lumOff val="80000"/>
                  <a:alpha val="20000"/>
                </a:schemeClr>
              </a:solidFill>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dirty="0">
                    <a:solidFill>
                      <a:srgbClr val="C00000"/>
                    </a:solidFill>
                    <a:latin typeface="Meiryo UI" panose="020B0604030504040204" pitchFamily="50" charset="-128"/>
                    <a:ea typeface="Meiryo UI" panose="020B0604030504040204" pitchFamily="50" charset="-128"/>
                    <a:cs typeface="Segoe UI"/>
                  </a:rPr>
                  <a:t>ヒント：同じ検索項目を複数表示させ、検索条件を増やすことが出来ます。</a:t>
                </a:r>
              </a:p>
            </p:txBody>
          </p:sp>
          <p:sp>
            <p:nvSpPr>
              <p:cNvPr id="68" name="テキスト ボックス 67">
                <a:extLst>
                  <a:ext uri="{FF2B5EF4-FFF2-40B4-BE49-F238E27FC236}">
                    <a16:creationId xmlns:a16="http://schemas.microsoft.com/office/drawing/2014/main" id="{D7CC48AE-9F21-4D23-89CE-B5E8C751C0EE}"/>
                  </a:ext>
                </a:extLst>
              </p:cNvPr>
              <p:cNvSpPr txBox="1"/>
              <p:nvPr/>
            </p:nvSpPr>
            <p:spPr>
              <a:xfrm>
                <a:off x="2634028" y="2928589"/>
                <a:ext cx="576142" cy="461665"/>
              </a:xfrm>
              <a:prstGeom prst="rect">
                <a:avLst/>
              </a:prstGeom>
              <a:solidFill>
                <a:schemeClr val="accent6">
                  <a:lumMod val="20000"/>
                  <a:lumOff val="80000"/>
                  <a:alpha val="20000"/>
                </a:schemeClr>
              </a:solidFill>
            </p:spPr>
            <p:txBody>
              <a:bodyPr wrap="squar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②</a:t>
                </a:r>
              </a:p>
            </p:txBody>
          </p:sp>
          <p:sp>
            <p:nvSpPr>
              <p:cNvPr id="70" name="テキスト ボックス 69">
                <a:extLst>
                  <a:ext uri="{FF2B5EF4-FFF2-40B4-BE49-F238E27FC236}">
                    <a16:creationId xmlns:a16="http://schemas.microsoft.com/office/drawing/2014/main" id="{EBD2D208-BD7E-4719-9809-B67C373AAC47}"/>
                  </a:ext>
                </a:extLst>
              </p:cNvPr>
              <p:cNvSpPr txBox="1"/>
              <p:nvPr/>
            </p:nvSpPr>
            <p:spPr>
              <a:xfrm>
                <a:off x="2658729" y="3972225"/>
                <a:ext cx="927462" cy="461665"/>
              </a:xfrm>
              <a:prstGeom prst="rect">
                <a:avLst/>
              </a:prstGeom>
              <a:noFill/>
            </p:spPr>
            <p:txBody>
              <a:bodyPr wrap="squar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③</a:t>
                </a:r>
              </a:p>
            </p:txBody>
          </p:sp>
          <p:pic>
            <p:nvPicPr>
              <p:cNvPr id="16" name="図 15">
                <a:extLst>
                  <a:ext uri="{FF2B5EF4-FFF2-40B4-BE49-F238E27FC236}">
                    <a16:creationId xmlns:a16="http://schemas.microsoft.com/office/drawing/2014/main" id="{0F93A6B4-D408-4F1A-9736-24FB1BEF36CE}"/>
                  </a:ext>
                </a:extLst>
              </p:cNvPr>
              <p:cNvPicPr>
                <a:picLocks noChangeAspect="1"/>
              </p:cNvPicPr>
              <p:nvPr/>
            </p:nvPicPr>
            <p:blipFill>
              <a:blip r:embed="rId5"/>
              <a:stretch>
                <a:fillRect/>
              </a:stretch>
            </p:blipFill>
            <p:spPr>
              <a:xfrm>
                <a:off x="3048656" y="2916981"/>
                <a:ext cx="2475857" cy="455783"/>
              </a:xfrm>
              <a:prstGeom prst="rect">
                <a:avLst/>
              </a:prstGeom>
            </p:spPr>
          </p:pic>
          <p:sp>
            <p:nvSpPr>
              <p:cNvPr id="49" name="テキスト ボックス 48">
                <a:extLst>
                  <a:ext uri="{FF2B5EF4-FFF2-40B4-BE49-F238E27FC236}">
                    <a16:creationId xmlns:a16="http://schemas.microsoft.com/office/drawing/2014/main" id="{5D8FF1D5-F4D5-4011-98BD-EB9F31AB5FE2}"/>
                  </a:ext>
                </a:extLst>
              </p:cNvPr>
              <p:cNvSpPr txBox="1"/>
              <p:nvPr/>
            </p:nvSpPr>
            <p:spPr>
              <a:xfrm>
                <a:off x="345476" y="2917678"/>
                <a:ext cx="2104525" cy="369332"/>
              </a:xfrm>
              <a:prstGeom prst="rect">
                <a:avLst/>
              </a:prstGeom>
              <a:noFill/>
            </p:spPr>
            <p:txBody>
              <a:bodyPr wrap="square" rtlCol="0">
                <a:spAutoFit/>
              </a:bodyPr>
              <a:lstStyle/>
              <a:p>
                <a:r>
                  <a:rPr kumimoji="1" lang="ja-JP" altLang="en-US" dirty="0">
                    <a:solidFill>
                      <a:srgbClr val="C00000"/>
                    </a:solidFill>
                    <a:latin typeface="Meiryo UI" panose="020B0604030504040204" pitchFamily="50" charset="-128"/>
                    <a:ea typeface="Meiryo UI" panose="020B0604030504040204" pitchFamily="50" charset="-128"/>
                  </a:rPr>
                  <a:t>■ 検査条件の入力</a:t>
                </a:r>
              </a:p>
            </p:txBody>
          </p:sp>
          <p:pic>
            <p:nvPicPr>
              <p:cNvPr id="2" name="図 1">
                <a:extLst>
                  <a:ext uri="{FF2B5EF4-FFF2-40B4-BE49-F238E27FC236}">
                    <a16:creationId xmlns:a16="http://schemas.microsoft.com/office/drawing/2014/main" id="{3A6D13DA-9D03-44CA-8723-0780B5E263FD}"/>
                  </a:ext>
                </a:extLst>
              </p:cNvPr>
              <p:cNvPicPr>
                <a:picLocks noChangeAspect="1"/>
              </p:cNvPicPr>
              <p:nvPr/>
            </p:nvPicPr>
            <p:blipFill>
              <a:blip r:embed="rId6"/>
              <a:stretch>
                <a:fillRect/>
              </a:stretch>
            </p:blipFill>
            <p:spPr>
              <a:xfrm>
                <a:off x="3103295" y="5045291"/>
                <a:ext cx="2096003" cy="459938"/>
              </a:xfrm>
              <a:prstGeom prst="rect">
                <a:avLst/>
              </a:prstGeom>
            </p:spPr>
          </p:pic>
          <p:pic>
            <p:nvPicPr>
              <p:cNvPr id="17" name="図 16">
                <a:extLst>
                  <a:ext uri="{FF2B5EF4-FFF2-40B4-BE49-F238E27FC236}">
                    <a16:creationId xmlns:a16="http://schemas.microsoft.com/office/drawing/2014/main" id="{9DF157AC-1792-4A84-8B2F-2EE06D7C36E3}"/>
                  </a:ext>
                </a:extLst>
              </p:cNvPr>
              <p:cNvPicPr>
                <a:picLocks noChangeAspect="1"/>
              </p:cNvPicPr>
              <p:nvPr/>
            </p:nvPicPr>
            <p:blipFill>
              <a:blip r:embed="rId7"/>
              <a:stretch>
                <a:fillRect/>
              </a:stretch>
            </p:blipFill>
            <p:spPr>
              <a:xfrm>
                <a:off x="3062255" y="3931894"/>
                <a:ext cx="1072701" cy="458245"/>
              </a:xfrm>
              <a:prstGeom prst="rect">
                <a:avLst/>
              </a:prstGeom>
            </p:spPr>
          </p:pic>
          <p:grpSp>
            <p:nvGrpSpPr>
              <p:cNvPr id="26" name="グループ化 25">
                <a:extLst>
                  <a:ext uri="{FF2B5EF4-FFF2-40B4-BE49-F238E27FC236}">
                    <a16:creationId xmlns:a16="http://schemas.microsoft.com/office/drawing/2014/main" id="{3C0070DC-0224-43CC-974B-BC7A1F3D3050}"/>
                  </a:ext>
                </a:extLst>
              </p:cNvPr>
              <p:cNvGrpSpPr/>
              <p:nvPr/>
            </p:nvGrpSpPr>
            <p:grpSpPr>
              <a:xfrm>
                <a:off x="367251" y="5065132"/>
                <a:ext cx="5341376" cy="1478707"/>
                <a:chOff x="367251" y="5077007"/>
                <a:chExt cx="5341376" cy="1478707"/>
              </a:xfrm>
            </p:grpSpPr>
            <p:sp>
              <p:nvSpPr>
                <p:cNvPr id="73" name="コンテンツ プレースホルダー 17">
                  <a:extLst>
                    <a:ext uri="{FF2B5EF4-FFF2-40B4-BE49-F238E27FC236}">
                      <a16:creationId xmlns:a16="http://schemas.microsoft.com/office/drawing/2014/main" id="{2319C313-D429-43B7-A2E8-AA0F79D0A65A}"/>
                    </a:ext>
                  </a:extLst>
                </p:cNvPr>
                <p:cNvSpPr txBox="1">
                  <a:spLocks/>
                </p:cNvSpPr>
                <p:nvPr/>
              </p:nvSpPr>
              <p:spPr>
                <a:xfrm>
                  <a:off x="541609" y="5478652"/>
                  <a:ext cx="5154117" cy="301990"/>
                </a:xfrm>
                <a:prstGeom prst="rect">
                  <a:avLst/>
                </a:prstGeom>
                <a:solidFill>
                  <a:schemeClr val="accent6">
                    <a:lumMod val="20000"/>
                    <a:lumOff val="80000"/>
                    <a:alpha val="20000"/>
                  </a:schemeClr>
                </a:solidFill>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ja-JP" altLang="en-US" sz="1600" dirty="0">
                      <a:solidFill>
                        <a:prstClr val="black">
                          <a:lumMod val="75000"/>
                          <a:lumOff val="25000"/>
                        </a:prstClr>
                      </a:solidFill>
                      <a:latin typeface="Meiryo UI" panose="020B0604030504040204" pitchFamily="50" charset="-128"/>
                      <a:ea typeface="Meiryo UI" panose="020B0604030504040204" pitchFamily="50" charset="-128"/>
                      <a:cs typeface="Segoe UI" panose="020B0502040204020203" pitchFamily="34" charset="0"/>
                    </a:rPr>
                    <a:t>■ </a:t>
                  </a:r>
                  <a:r>
                    <a:rPr lang="ja-JP" altLang="en-US" sz="1600" dirty="0">
                      <a:solidFill>
                        <a:schemeClr val="tx1"/>
                      </a:solidFill>
                      <a:latin typeface="Meiryo UI" panose="020B0604030504040204" pitchFamily="50" charset="-128"/>
                      <a:ea typeface="Meiryo UI" panose="020B0604030504040204" pitchFamily="50" charset="-128"/>
                      <a:cs typeface="Segoe UI" panose="020B0502040204020203" pitchFamily="34" charset="0"/>
                    </a:rPr>
                    <a:t>抽出結果一覧表の項目表示とカルテ表示順をカスタマイズできます</a:t>
                  </a:r>
                  <a:r>
                    <a:rPr lang="ja-JP" altLang="en-US" sz="1400" dirty="0">
                      <a:solidFill>
                        <a:schemeClr val="tx1"/>
                      </a:solidFill>
                      <a:latin typeface="Meiryo UI" panose="020B0604030504040204" pitchFamily="50" charset="-128"/>
                      <a:ea typeface="Meiryo UI" panose="020B0604030504040204" pitchFamily="50" charset="-128"/>
                      <a:cs typeface="Segoe UI" panose="020B0502040204020203" pitchFamily="34" charset="0"/>
                    </a:rPr>
                    <a:t>。</a:t>
                  </a:r>
                  <a:endParaRPr lang="ja-JP" altLang="en-US" sz="1400" dirty="0">
                    <a:solidFill>
                      <a:schemeClr val="tx1"/>
                    </a:solidFill>
                    <a:latin typeface="Meiryo UI" panose="020B0604030504040204" pitchFamily="50" charset="-128"/>
                    <a:ea typeface="Meiryo UI" panose="020B0604030504040204" pitchFamily="50" charset="-128"/>
                    <a:cs typeface="Segoe UI"/>
                  </a:endParaRPr>
                </a:p>
              </p:txBody>
            </p:sp>
            <p:grpSp>
              <p:nvGrpSpPr>
                <p:cNvPr id="25" name="グループ化 24">
                  <a:extLst>
                    <a:ext uri="{FF2B5EF4-FFF2-40B4-BE49-F238E27FC236}">
                      <a16:creationId xmlns:a16="http://schemas.microsoft.com/office/drawing/2014/main" id="{8E8F4D74-8307-409C-B691-C3896E78A44D}"/>
                    </a:ext>
                  </a:extLst>
                </p:cNvPr>
                <p:cNvGrpSpPr/>
                <p:nvPr/>
              </p:nvGrpSpPr>
              <p:grpSpPr>
                <a:xfrm>
                  <a:off x="871764" y="5756543"/>
                  <a:ext cx="4836863" cy="276999"/>
                  <a:chOff x="871764" y="5756543"/>
                  <a:chExt cx="4836863" cy="276999"/>
                </a:xfrm>
              </p:grpSpPr>
              <p:pic>
                <p:nvPicPr>
                  <p:cNvPr id="74" name="図 73">
                    <a:extLst>
                      <a:ext uri="{FF2B5EF4-FFF2-40B4-BE49-F238E27FC236}">
                        <a16:creationId xmlns:a16="http://schemas.microsoft.com/office/drawing/2014/main" id="{36307CEA-99D8-471F-AB28-0921C0E9147D}"/>
                      </a:ext>
                    </a:extLst>
                  </p:cNvPr>
                  <p:cNvPicPr>
                    <a:picLocks noChangeAspect="1"/>
                  </p:cNvPicPr>
                  <p:nvPr/>
                </p:nvPicPr>
                <p:blipFill>
                  <a:blip r:embed="rId8"/>
                  <a:stretch>
                    <a:fillRect/>
                  </a:stretch>
                </p:blipFill>
                <p:spPr>
                  <a:xfrm>
                    <a:off x="871764" y="5781727"/>
                    <a:ext cx="238158" cy="247685"/>
                  </a:xfrm>
                  <a:prstGeom prst="rect">
                    <a:avLst/>
                  </a:prstGeom>
                  <a:solidFill>
                    <a:schemeClr val="accent6">
                      <a:lumMod val="20000"/>
                      <a:lumOff val="80000"/>
                      <a:alpha val="20000"/>
                    </a:schemeClr>
                  </a:solidFill>
                </p:spPr>
              </p:pic>
              <p:sp>
                <p:nvSpPr>
                  <p:cNvPr id="75" name="テキスト ボックス 74">
                    <a:extLst>
                      <a:ext uri="{FF2B5EF4-FFF2-40B4-BE49-F238E27FC236}">
                        <a16:creationId xmlns:a16="http://schemas.microsoft.com/office/drawing/2014/main" id="{CF9E6E1C-B168-4DE1-A8E2-C7E7D77F1618}"/>
                      </a:ext>
                    </a:extLst>
                  </p:cNvPr>
                  <p:cNvSpPr txBox="1"/>
                  <p:nvPr/>
                </p:nvSpPr>
                <p:spPr>
                  <a:xfrm>
                    <a:off x="993071" y="5756543"/>
                    <a:ext cx="4715556" cy="276999"/>
                  </a:xfrm>
                  <a:prstGeom prst="rect">
                    <a:avLst/>
                  </a:prstGeom>
                  <a:solidFill>
                    <a:schemeClr val="accent6">
                      <a:lumMod val="20000"/>
                      <a:lumOff val="80000"/>
                      <a:alpha val="20000"/>
                    </a:schemeClr>
                  </a:soli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を消すと、検索は有効ですが、検索項目が一覧表に表示されなくなります。</a:t>
                    </a:r>
                  </a:p>
                </p:txBody>
              </p:sp>
            </p:grpSp>
            <p:sp>
              <p:nvSpPr>
                <p:cNvPr id="76" name="テキスト ボックス 75">
                  <a:extLst>
                    <a:ext uri="{FF2B5EF4-FFF2-40B4-BE49-F238E27FC236}">
                      <a16:creationId xmlns:a16="http://schemas.microsoft.com/office/drawing/2014/main" id="{C6150D16-7CBE-4C15-8628-40CEF88F318E}"/>
                    </a:ext>
                  </a:extLst>
                </p:cNvPr>
                <p:cNvSpPr txBox="1"/>
                <p:nvPr/>
              </p:nvSpPr>
              <p:spPr>
                <a:xfrm>
                  <a:off x="869568" y="6020767"/>
                  <a:ext cx="4715556" cy="276999"/>
                </a:xfrm>
                <a:prstGeom prst="rect">
                  <a:avLst/>
                </a:prstGeom>
                <a:solidFill>
                  <a:schemeClr val="accent6">
                    <a:lumMod val="20000"/>
                    <a:lumOff val="80000"/>
                    <a:alpha val="20000"/>
                  </a:schemeClr>
                </a:soli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ソート条件は、一覧表示順を規定する条件です。</a:t>
                  </a:r>
                </a:p>
              </p:txBody>
            </p:sp>
            <p:sp>
              <p:nvSpPr>
                <p:cNvPr id="78" name="テキスト ボックス 77">
                  <a:extLst>
                    <a:ext uri="{FF2B5EF4-FFF2-40B4-BE49-F238E27FC236}">
                      <a16:creationId xmlns:a16="http://schemas.microsoft.com/office/drawing/2014/main" id="{7986E636-80F7-4DAD-A0DB-FAA0EF81E1E1}"/>
                    </a:ext>
                  </a:extLst>
                </p:cNvPr>
                <p:cNvSpPr txBox="1"/>
                <p:nvPr/>
              </p:nvSpPr>
              <p:spPr>
                <a:xfrm>
                  <a:off x="876142" y="6278715"/>
                  <a:ext cx="4715556" cy="276999"/>
                </a:xfrm>
                <a:prstGeom prst="rect">
                  <a:avLst/>
                </a:prstGeom>
                <a:solidFill>
                  <a:schemeClr val="accent6">
                    <a:lumMod val="20000"/>
                    <a:lumOff val="80000"/>
                    <a:alpha val="20000"/>
                  </a:schemeClr>
                </a:soli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ソート順は、検索項目の優先順を規定します。</a:t>
                  </a:r>
                </a:p>
              </p:txBody>
            </p:sp>
            <p:sp>
              <p:nvSpPr>
                <p:cNvPr id="57" name="テキスト ボックス 56">
                  <a:extLst>
                    <a:ext uri="{FF2B5EF4-FFF2-40B4-BE49-F238E27FC236}">
                      <a16:creationId xmlns:a16="http://schemas.microsoft.com/office/drawing/2014/main" id="{AF7DBC06-0BA7-4E46-BB17-4468791F0118}"/>
                    </a:ext>
                  </a:extLst>
                </p:cNvPr>
                <p:cNvSpPr txBox="1"/>
                <p:nvPr/>
              </p:nvSpPr>
              <p:spPr>
                <a:xfrm>
                  <a:off x="367251" y="5077007"/>
                  <a:ext cx="2409432" cy="369332"/>
                </a:xfrm>
                <a:prstGeom prst="rect">
                  <a:avLst/>
                </a:prstGeom>
                <a:noFill/>
              </p:spPr>
              <p:txBody>
                <a:bodyPr wrap="square" rtlCol="0">
                  <a:spAutoFit/>
                </a:bodyPr>
                <a:lstStyle/>
                <a:p>
                  <a:r>
                    <a:rPr kumimoji="1" lang="ja-JP" altLang="en-US" dirty="0">
                      <a:solidFill>
                        <a:srgbClr val="C00000"/>
                      </a:solidFill>
                      <a:latin typeface="Meiryo UI" panose="020B0604030504040204" pitchFamily="50" charset="-128"/>
                      <a:ea typeface="Meiryo UI" panose="020B0604030504040204" pitchFamily="50" charset="-128"/>
                    </a:rPr>
                    <a:t>■ 一覧表のカスタマイズ</a:t>
                  </a:r>
                </a:p>
              </p:txBody>
            </p:sp>
          </p:grpSp>
          <p:sp>
            <p:nvSpPr>
              <p:cNvPr id="58" name="テキスト ボックス 57">
                <a:extLst>
                  <a:ext uri="{FF2B5EF4-FFF2-40B4-BE49-F238E27FC236}">
                    <a16:creationId xmlns:a16="http://schemas.microsoft.com/office/drawing/2014/main" id="{4B64F2C7-192E-49B2-B132-CCF662AD74A4}"/>
                  </a:ext>
                </a:extLst>
              </p:cNvPr>
              <p:cNvSpPr txBox="1"/>
              <p:nvPr/>
            </p:nvSpPr>
            <p:spPr>
              <a:xfrm>
                <a:off x="2680504" y="5086524"/>
                <a:ext cx="927462" cy="461665"/>
              </a:xfrm>
              <a:prstGeom prst="rect">
                <a:avLst/>
              </a:prstGeom>
              <a:noFill/>
            </p:spPr>
            <p:txBody>
              <a:bodyPr wrap="squar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④</a:t>
                </a:r>
              </a:p>
            </p:txBody>
          </p:sp>
        </p:grpSp>
      </p:grpSp>
      <p:grpSp>
        <p:nvGrpSpPr>
          <p:cNvPr id="33" name="グループ化 32"/>
          <p:cNvGrpSpPr/>
          <p:nvPr/>
        </p:nvGrpSpPr>
        <p:grpSpPr>
          <a:xfrm>
            <a:off x="5821939" y="1270658"/>
            <a:ext cx="6051136" cy="5284396"/>
            <a:chOff x="5821939" y="1270658"/>
            <a:chExt cx="6051136" cy="5284396"/>
          </a:xfrm>
        </p:grpSpPr>
        <p:sp>
          <p:nvSpPr>
            <p:cNvPr id="61" name="四角形: 角を丸くする 60">
              <a:extLst>
                <a:ext uri="{FF2B5EF4-FFF2-40B4-BE49-F238E27FC236}">
                  <a16:creationId xmlns:a16="http://schemas.microsoft.com/office/drawing/2014/main" id="{B54E843E-C73C-4C1F-BEC4-60B014EAD220}"/>
                </a:ext>
              </a:extLst>
            </p:cNvPr>
            <p:cNvSpPr/>
            <p:nvPr/>
          </p:nvSpPr>
          <p:spPr>
            <a:xfrm>
              <a:off x="5821939" y="1290808"/>
              <a:ext cx="6051136" cy="5264246"/>
            </a:xfrm>
            <a:prstGeom prst="roundRect">
              <a:avLst>
                <a:gd name="adj" fmla="val 142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F995B660-F8B2-4CBF-8AC5-FCA5813A0B30}"/>
                </a:ext>
              </a:extLst>
            </p:cNvPr>
            <p:cNvSpPr/>
            <p:nvPr/>
          </p:nvSpPr>
          <p:spPr>
            <a:xfrm>
              <a:off x="6451830" y="1270658"/>
              <a:ext cx="5245363" cy="369332"/>
            </a:xfrm>
            <a:prstGeom prst="rect">
              <a:avLst/>
            </a:prstGeom>
            <a:noFill/>
          </p:spPr>
          <p:txBody>
            <a:bodyPr wrap="square">
              <a:spAutoFit/>
            </a:bodyPr>
            <a:lstStyle/>
            <a:p>
              <a:r>
                <a:rPr lang="ja-JP" altLang="en-US" b="1" dirty="0"/>
                <a:t>　　　   メ　イ　ン　画　面</a:t>
              </a:r>
            </a:p>
          </p:txBody>
        </p:sp>
        <p:pic>
          <p:nvPicPr>
            <p:cNvPr id="19" name="図 18">
              <a:extLst>
                <a:ext uri="{FF2B5EF4-FFF2-40B4-BE49-F238E27FC236}">
                  <a16:creationId xmlns:a16="http://schemas.microsoft.com/office/drawing/2014/main" id="{843D1219-F109-48CC-9C31-73488EBBBC84}"/>
                </a:ext>
              </a:extLst>
            </p:cNvPr>
            <p:cNvPicPr>
              <a:picLocks noChangeAspect="1"/>
            </p:cNvPicPr>
            <p:nvPr/>
          </p:nvPicPr>
          <p:blipFill>
            <a:blip r:embed="rId9"/>
            <a:stretch>
              <a:fillRect/>
            </a:stretch>
          </p:blipFill>
          <p:spPr>
            <a:xfrm>
              <a:off x="5966691" y="1642623"/>
              <a:ext cx="5894538" cy="4637808"/>
            </a:xfrm>
            <a:prstGeom prst="rect">
              <a:avLst/>
            </a:prstGeom>
            <a:ln w="3175">
              <a:solidFill>
                <a:srgbClr val="C00000"/>
              </a:solidFill>
            </a:ln>
            <a:effectLst>
              <a:softEdge rad="25400"/>
            </a:effectLst>
          </p:spPr>
        </p:pic>
        <p:sp>
          <p:nvSpPr>
            <p:cNvPr id="56" name="四角形: 角を丸くする 55">
              <a:extLst>
                <a:ext uri="{FF2B5EF4-FFF2-40B4-BE49-F238E27FC236}">
                  <a16:creationId xmlns:a16="http://schemas.microsoft.com/office/drawing/2014/main" id="{252E36A5-06D5-4C60-A4E6-98A51D12AF61}"/>
                </a:ext>
              </a:extLst>
            </p:cNvPr>
            <p:cNvSpPr/>
            <p:nvPr/>
          </p:nvSpPr>
          <p:spPr>
            <a:xfrm>
              <a:off x="7796207" y="1694595"/>
              <a:ext cx="1447010" cy="275546"/>
            </a:xfrm>
            <a:prstGeom prst="roundRect">
              <a:avLst>
                <a:gd name="adj" fmla="val 5254"/>
              </a:avLst>
            </a:prstGeom>
            <a:solidFill>
              <a:srgbClr val="D24726">
                <a:alpha val="7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FC1C5E8C-44A6-4830-A5F2-AEA8C6893061}"/>
                </a:ext>
              </a:extLst>
            </p:cNvPr>
            <p:cNvPicPr>
              <a:picLocks noChangeAspect="1"/>
            </p:cNvPicPr>
            <p:nvPr/>
          </p:nvPicPr>
          <p:blipFill>
            <a:blip r:embed="rId10"/>
            <a:stretch>
              <a:fillRect/>
            </a:stretch>
          </p:blipFill>
          <p:spPr>
            <a:xfrm>
              <a:off x="8389700" y="5163405"/>
              <a:ext cx="3237257" cy="560881"/>
            </a:xfrm>
            <a:prstGeom prst="rect">
              <a:avLst/>
            </a:prstGeom>
          </p:spPr>
        </p:pic>
        <p:sp>
          <p:nvSpPr>
            <p:cNvPr id="54" name="四角形: 角を丸くする 53">
              <a:extLst>
                <a:ext uri="{FF2B5EF4-FFF2-40B4-BE49-F238E27FC236}">
                  <a16:creationId xmlns:a16="http://schemas.microsoft.com/office/drawing/2014/main" id="{EE243589-D45F-4579-841A-9970CAD8D4F4}"/>
                </a:ext>
              </a:extLst>
            </p:cNvPr>
            <p:cNvSpPr/>
            <p:nvPr/>
          </p:nvSpPr>
          <p:spPr>
            <a:xfrm>
              <a:off x="8969338" y="1985494"/>
              <a:ext cx="2709823" cy="307776"/>
            </a:xfrm>
            <a:prstGeom prst="roundRect">
              <a:avLst>
                <a:gd name="adj" fmla="val 1564"/>
              </a:avLst>
            </a:prstGeom>
            <a:solidFill>
              <a:srgbClr val="D24726">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D70F8495-2FC5-458C-BEEA-C656BC43C780}"/>
                </a:ext>
              </a:extLst>
            </p:cNvPr>
            <p:cNvSpPr/>
            <p:nvPr/>
          </p:nvSpPr>
          <p:spPr>
            <a:xfrm>
              <a:off x="8147839" y="1992071"/>
              <a:ext cx="719479" cy="326547"/>
            </a:xfrm>
            <a:prstGeom prst="roundRect">
              <a:avLst>
                <a:gd name="adj" fmla="val 3338"/>
              </a:avLst>
            </a:prstGeom>
            <a:solidFill>
              <a:srgbClr val="D24726">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00CB7FE-7013-40FB-ADE9-A53811276748}"/>
                </a:ext>
              </a:extLst>
            </p:cNvPr>
            <p:cNvSpPr txBox="1"/>
            <p:nvPr/>
          </p:nvSpPr>
          <p:spPr>
            <a:xfrm>
              <a:off x="8280975" y="1424092"/>
              <a:ext cx="442750" cy="400110"/>
            </a:xfrm>
            <a:prstGeom prst="rect">
              <a:avLst/>
            </a:prstGeom>
            <a:noFill/>
          </p:spPr>
          <p:txBody>
            <a:bodyPr wrap="none" rtlCol="0">
              <a:spAutoFit/>
            </a:bodyPr>
            <a:lstStyle/>
            <a:p>
              <a:r>
                <a:rPr kumimoji="1" lang="ja-JP" altLang="en-US" sz="2000" b="1" dirty="0">
                  <a:solidFill>
                    <a:srgbClr val="FF0000"/>
                  </a:solidFill>
                </a:rPr>
                <a:t>①</a:t>
              </a:r>
            </a:p>
          </p:txBody>
        </p:sp>
        <p:sp>
          <p:nvSpPr>
            <p:cNvPr id="7" name="テキスト ボックス 6">
              <a:extLst>
                <a:ext uri="{FF2B5EF4-FFF2-40B4-BE49-F238E27FC236}">
                  <a16:creationId xmlns:a16="http://schemas.microsoft.com/office/drawing/2014/main" id="{4EC009B6-929E-4A4A-9099-36464BBE055A}"/>
                </a:ext>
              </a:extLst>
            </p:cNvPr>
            <p:cNvSpPr txBox="1"/>
            <p:nvPr/>
          </p:nvSpPr>
          <p:spPr>
            <a:xfrm>
              <a:off x="9943626" y="2256420"/>
              <a:ext cx="441146" cy="400110"/>
            </a:xfrm>
            <a:prstGeom prst="rect">
              <a:avLst/>
            </a:prstGeom>
            <a:noFill/>
          </p:spPr>
          <p:txBody>
            <a:bodyPr wrap="none" rtlCol="0">
              <a:spAutoFit/>
            </a:bodyPr>
            <a:lstStyle/>
            <a:p>
              <a:r>
                <a:rPr kumimoji="1" lang="ja-JP" altLang="en-US" sz="2000" b="1" dirty="0">
                  <a:solidFill>
                    <a:srgbClr val="FF0000"/>
                  </a:solidFill>
                </a:rPr>
                <a:t>②</a:t>
              </a:r>
            </a:p>
          </p:txBody>
        </p:sp>
        <p:sp>
          <p:nvSpPr>
            <p:cNvPr id="9" name="テキスト ボックス 8">
              <a:extLst>
                <a:ext uri="{FF2B5EF4-FFF2-40B4-BE49-F238E27FC236}">
                  <a16:creationId xmlns:a16="http://schemas.microsoft.com/office/drawing/2014/main" id="{47183CC4-ED63-46A1-BF4B-85C3EBB5E636}"/>
                </a:ext>
              </a:extLst>
            </p:cNvPr>
            <p:cNvSpPr txBox="1"/>
            <p:nvPr/>
          </p:nvSpPr>
          <p:spPr>
            <a:xfrm>
              <a:off x="8322547" y="2260170"/>
              <a:ext cx="442750" cy="400110"/>
            </a:xfrm>
            <a:prstGeom prst="rect">
              <a:avLst/>
            </a:prstGeom>
            <a:noFill/>
          </p:spPr>
          <p:txBody>
            <a:bodyPr wrap="none" rtlCol="0">
              <a:spAutoFit/>
            </a:bodyPr>
            <a:lstStyle/>
            <a:p>
              <a:r>
                <a:rPr kumimoji="1" lang="ja-JP" altLang="en-US" sz="2000" b="1" dirty="0">
                  <a:solidFill>
                    <a:srgbClr val="FF0000"/>
                  </a:solidFill>
                </a:rPr>
                <a:t>③</a:t>
              </a:r>
            </a:p>
          </p:txBody>
        </p:sp>
        <p:sp>
          <p:nvSpPr>
            <p:cNvPr id="11" name="四角形: 角を丸くする 10">
              <a:extLst>
                <a:ext uri="{FF2B5EF4-FFF2-40B4-BE49-F238E27FC236}">
                  <a16:creationId xmlns:a16="http://schemas.microsoft.com/office/drawing/2014/main" id="{94A285F8-430C-4697-8A6C-79C5B73CCB29}"/>
                </a:ext>
              </a:extLst>
            </p:cNvPr>
            <p:cNvSpPr/>
            <p:nvPr/>
          </p:nvSpPr>
          <p:spPr>
            <a:xfrm>
              <a:off x="7806344" y="2825828"/>
              <a:ext cx="3731536" cy="266580"/>
            </a:xfrm>
            <a:prstGeom prst="round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5ED86A1A-F265-47C8-9161-F64C3FE58026}"/>
                </a:ext>
              </a:extLst>
            </p:cNvPr>
            <p:cNvGrpSpPr/>
            <p:nvPr/>
          </p:nvGrpSpPr>
          <p:grpSpPr>
            <a:xfrm>
              <a:off x="7806343" y="2434955"/>
              <a:ext cx="3844047" cy="670346"/>
              <a:chOff x="7806343" y="3035295"/>
              <a:chExt cx="3844047" cy="670346"/>
            </a:xfrm>
          </p:grpSpPr>
          <p:sp>
            <p:nvSpPr>
              <p:cNvPr id="10" name="左中かっこ 9">
                <a:extLst>
                  <a:ext uri="{FF2B5EF4-FFF2-40B4-BE49-F238E27FC236}">
                    <a16:creationId xmlns:a16="http://schemas.microsoft.com/office/drawing/2014/main" id="{B8494CF2-2E0A-4604-97FD-10395FC3F178}"/>
                  </a:ext>
                </a:extLst>
              </p:cNvPr>
              <p:cNvSpPr/>
              <p:nvPr/>
            </p:nvSpPr>
            <p:spPr>
              <a:xfrm rot="16200000">
                <a:off x="10109810" y="1894824"/>
                <a:ext cx="400109" cy="2681051"/>
              </a:xfrm>
              <a:prstGeom prst="leftBrace">
                <a:avLst/>
              </a:prstGeom>
              <a:noFill/>
              <a:ln w="22225" cap="rnd" cmpd="sng">
                <a:solidFill>
                  <a:srgbClr val="C00000"/>
                </a:solidFill>
                <a:beve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0BC3B2A-CD38-43DF-BB2D-300E028CCB61}"/>
                  </a:ext>
                </a:extLst>
              </p:cNvPr>
              <p:cNvSpPr txBox="1"/>
              <p:nvPr/>
            </p:nvSpPr>
            <p:spPr>
              <a:xfrm>
                <a:off x="7806343" y="3397864"/>
                <a:ext cx="3659609" cy="307777"/>
              </a:xfrm>
              <a:prstGeom prst="rect">
                <a:avLst/>
              </a:prstGeom>
              <a:noFill/>
            </p:spPr>
            <p:txBody>
              <a:bodyPr wrap="square" rtlCol="0">
                <a:spAutoFit/>
              </a:bodyPr>
              <a:lstStyle/>
              <a:p>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複数の検索条件は「または」</a:t>
                </a:r>
                <a:r>
                  <a:rPr kumimoji="1" lang="en-US" altLang="ja-JP" sz="1400" dirty="0">
                    <a:solidFill>
                      <a:schemeClr val="bg2">
                        <a:lumMod val="25000"/>
                      </a:schemeClr>
                    </a:solidFill>
                    <a:latin typeface="Meiryo UI" panose="020B0604030504040204" pitchFamily="50" charset="-128"/>
                    <a:ea typeface="Meiryo UI" panose="020B0604030504040204" pitchFamily="50" charset="-128"/>
                  </a:rPr>
                  <a:t>(or</a:t>
                </a:r>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検索）となります。</a:t>
                </a:r>
              </a:p>
            </p:txBody>
          </p:sp>
        </p:grpSp>
        <p:pic>
          <p:nvPicPr>
            <p:cNvPr id="4" name="図 3">
              <a:extLst>
                <a:ext uri="{FF2B5EF4-FFF2-40B4-BE49-F238E27FC236}">
                  <a16:creationId xmlns:a16="http://schemas.microsoft.com/office/drawing/2014/main" id="{02821248-35C1-4296-BAF3-5CFF4A197D01}"/>
                </a:ext>
              </a:extLst>
            </p:cNvPr>
            <p:cNvPicPr>
              <a:picLocks noChangeAspect="1"/>
            </p:cNvPicPr>
            <p:nvPr/>
          </p:nvPicPr>
          <p:blipFill>
            <a:blip r:embed="rId11"/>
            <a:stretch>
              <a:fillRect/>
            </a:stretch>
          </p:blipFill>
          <p:spPr>
            <a:xfrm>
              <a:off x="8147839" y="4893989"/>
              <a:ext cx="926672" cy="1121761"/>
            </a:xfrm>
            <a:prstGeom prst="rect">
              <a:avLst/>
            </a:prstGeom>
          </p:spPr>
        </p:pic>
        <p:sp>
          <p:nvSpPr>
            <p:cNvPr id="14" name="四角形: 角を丸くする 13">
              <a:extLst>
                <a:ext uri="{FF2B5EF4-FFF2-40B4-BE49-F238E27FC236}">
                  <a16:creationId xmlns:a16="http://schemas.microsoft.com/office/drawing/2014/main" id="{8043F7E3-3485-49CC-BCF6-4C99CE468F16}"/>
                </a:ext>
              </a:extLst>
            </p:cNvPr>
            <p:cNvSpPr/>
            <p:nvPr/>
          </p:nvSpPr>
          <p:spPr>
            <a:xfrm>
              <a:off x="6899368" y="6002453"/>
              <a:ext cx="4042895" cy="26630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2D01C0B-5A3A-4755-8CA2-43C95D5DCC73}"/>
                </a:ext>
              </a:extLst>
            </p:cNvPr>
            <p:cNvSpPr txBox="1"/>
            <p:nvPr/>
          </p:nvSpPr>
          <p:spPr>
            <a:xfrm>
              <a:off x="6843613" y="5972653"/>
              <a:ext cx="4350286" cy="307777"/>
            </a:xfrm>
            <a:prstGeom prst="rect">
              <a:avLst/>
            </a:prstGeom>
            <a:noFill/>
          </p:spPr>
          <p:txBody>
            <a:bodyPr wrap="square" rtlCol="0">
              <a:spAutoFit/>
            </a:bodyPr>
            <a:lstStyle/>
            <a:p>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上段と下段の境界は、マウスで上下方向に移動できます</a:t>
              </a:r>
              <a:r>
                <a:rPr kumimoji="1" lang="ja-JP" altLang="en-US" sz="1400" dirty="0">
                  <a:solidFill>
                    <a:schemeClr val="tx1">
                      <a:lumMod val="75000"/>
                      <a:lumOff val="25000"/>
                    </a:schemeClr>
                  </a:solidFill>
                </a:rPr>
                <a:t>。</a:t>
              </a:r>
            </a:p>
          </p:txBody>
        </p:sp>
        <p:sp>
          <p:nvSpPr>
            <p:cNvPr id="60" name="四角形: 角を丸くする 59">
              <a:extLst>
                <a:ext uri="{FF2B5EF4-FFF2-40B4-BE49-F238E27FC236}">
                  <a16:creationId xmlns:a16="http://schemas.microsoft.com/office/drawing/2014/main" id="{186D859D-097C-4615-9F1B-F1E25DD284C8}"/>
                </a:ext>
              </a:extLst>
            </p:cNvPr>
            <p:cNvSpPr/>
            <p:nvPr/>
          </p:nvSpPr>
          <p:spPr>
            <a:xfrm>
              <a:off x="5996426" y="1978220"/>
              <a:ext cx="2094584" cy="326547"/>
            </a:xfrm>
            <a:prstGeom prst="roundRect">
              <a:avLst>
                <a:gd name="adj" fmla="val 3338"/>
              </a:avLst>
            </a:prstGeom>
            <a:solidFill>
              <a:srgbClr val="D24726">
                <a:alpha val="20000"/>
              </a:srgb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DAF89B35-AD0B-4BC0-B832-C48415A390B6}"/>
                </a:ext>
              </a:extLst>
            </p:cNvPr>
            <p:cNvSpPr txBox="1"/>
            <p:nvPr/>
          </p:nvSpPr>
          <p:spPr>
            <a:xfrm>
              <a:off x="6883653" y="2246320"/>
              <a:ext cx="442750" cy="400110"/>
            </a:xfrm>
            <a:prstGeom prst="rect">
              <a:avLst/>
            </a:prstGeom>
            <a:noFill/>
          </p:spPr>
          <p:txBody>
            <a:bodyPr wrap="none" rtlCol="0">
              <a:spAutoFit/>
            </a:bodyPr>
            <a:lstStyle/>
            <a:p>
              <a:r>
                <a:rPr kumimoji="1" lang="ja-JP" altLang="en-US" sz="2000" b="1" dirty="0">
                  <a:solidFill>
                    <a:srgbClr val="FF0000"/>
                  </a:solidFill>
                </a:rPr>
                <a:t>④</a:t>
              </a:r>
            </a:p>
          </p:txBody>
        </p:sp>
        <p:sp>
          <p:nvSpPr>
            <p:cNvPr id="29" name="四角形: 角を丸くする 28">
              <a:extLst>
                <a:ext uri="{FF2B5EF4-FFF2-40B4-BE49-F238E27FC236}">
                  <a16:creationId xmlns:a16="http://schemas.microsoft.com/office/drawing/2014/main" id="{50495BD1-0438-4DF9-9651-41EE47C11C1F}"/>
                </a:ext>
              </a:extLst>
            </p:cNvPr>
            <p:cNvSpPr/>
            <p:nvPr/>
          </p:nvSpPr>
          <p:spPr>
            <a:xfrm>
              <a:off x="7806344" y="3218003"/>
              <a:ext cx="3731536" cy="268216"/>
            </a:xfrm>
            <a:prstGeom prst="round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E72DA4B-EA9A-4426-9A45-BBC10B35E3FA}"/>
                </a:ext>
              </a:extLst>
            </p:cNvPr>
            <p:cNvSpPr txBox="1"/>
            <p:nvPr/>
          </p:nvSpPr>
          <p:spPr>
            <a:xfrm>
              <a:off x="7817022" y="3197734"/>
              <a:ext cx="3791423" cy="307777"/>
            </a:xfrm>
            <a:prstGeom prst="rect">
              <a:avLst/>
            </a:prstGeom>
            <a:noFill/>
          </p:spPr>
          <p:txBody>
            <a:bodyPr wrap="none" rtlCol="0">
              <a:spAutoFit/>
            </a:bodyPr>
            <a:lstStyle/>
            <a:p>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会社、業務、発注者のコード入力は、下４桁で</a:t>
              </a:r>
              <a:r>
                <a:rPr kumimoji="1" lang="en-US" altLang="ja-JP" sz="1400" dirty="0">
                  <a:solidFill>
                    <a:schemeClr val="bg2">
                      <a:lumMod val="25000"/>
                    </a:schemeClr>
                  </a:solidFill>
                  <a:latin typeface="Meiryo UI" panose="020B0604030504040204" pitchFamily="50" charset="-128"/>
                  <a:ea typeface="Meiryo UI" panose="020B0604030504040204" pitchFamily="50" charset="-128"/>
                </a:rPr>
                <a:t>OK</a:t>
              </a:r>
              <a:endParaRPr kumimoji="1" lang="ja-JP" altLang="en-US" sz="1400" dirty="0">
                <a:solidFill>
                  <a:schemeClr val="bg2">
                    <a:lumMod val="2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220068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0C27367E-2E74-446E-B584-2C44E623AC90}"/>
              </a:ext>
            </a:extLst>
          </p:cNvPr>
          <p:cNvSpPr/>
          <p:nvPr/>
        </p:nvSpPr>
        <p:spPr>
          <a:xfrm>
            <a:off x="462325" y="3817713"/>
            <a:ext cx="11227517" cy="2745012"/>
          </a:xfrm>
          <a:prstGeom prst="roundRect">
            <a:avLst>
              <a:gd name="adj" fmla="val 19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A3049741-0710-4A65-86D2-17061BF82A03}"/>
              </a:ext>
            </a:extLst>
          </p:cNvPr>
          <p:cNvSpPr/>
          <p:nvPr/>
        </p:nvSpPr>
        <p:spPr>
          <a:xfrm>
            <a:off x="462324" y="1257019"/>
            <a:ext cx="11229252" cy="2524176"/>
          </a:xfrm>
          <a:prstGeom prst="roundRect">
            <a:avLst>
              <a:gd name="adj" fmla="val 165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7"/>
          <p:cNvSpPr>
            <a:spLocks noGrp="1"/>
          </p:cNvSpPr>
          <p:nvPr>
            <p:ph type="title"/>
          </p:nvPr>
        </p:nvSpPr>
        <p:spPr>
          <a:xfrm>
            <a:off x="521209" y="448056"/>
            <a:ext cx="7613141" cy="640080"/>
          </a:xfrm>
        </p:spPr>
        <p:txBody>
          <a:bodyPr rtlCol="0">
            <a:noAutofit/>
          </a:bodyPr>
          <a:lstStyle/>
          <a:p>
            <a:pPr rtl="0"/>
            <a:r>
              <a:rPr lang="ja-JP" altLang="en-US" dirty="0">
                <a:cs typeface="Segoe UI Light" panose="020B0502040204020203" pitchFamily="34" charset="0"/>
              </a:rPr>
              <a:t>業務実績確認のための業務カルテ検索方法　　　</a:t>
            </a:r>
            <a:r>
              <a:rPr lang="en-US" altLang="ja-JP" dirty="0">
                <a:cs typeface="Segoe UI Light" panose="020B0502040204020203" pitchFamily="34" charset="0"/>
              </a:rPr>
              <a:t>3</a:t>
            </a:r>
            <a:endParaRPr lang="ja-JP" altLang="en-US" dirty="0">
              <a:latin typeface="Meiryo UI" panose="020B0604030504040204" pitchFamily="50" charset="-128"/>
              <a:ea typeface="Meiryo UI" panose="020B0604030504040204" pitchFamily="50" charset="-128"/>
              <a:cs typeface="Segoe UI Light" panose="020B0502040204020203" pitchFamily="34" charset="0"/>
            </a:endParaRPr>
          </a:p>
        </p:txBody>
      </p:sp>
      <p:sp>
        <p:nvSpPr>
          <p:cNvPr id="2" name="テキスト ボックス 1">
            <a:extLst>
              <a:ext uri="{FF2B5EF4-FFF2-40B4-BE49-F238E27FC236}">
                <a16:creationId xmlns:a16="http://schemas.microsoft.com/office/drawing/2014/main" id="{A0DE157A-513E-4219-9F55-87965057722A}"/>
              </a:ext>
            </a:extLst>
          </p:cNvPr>
          <p:cNvSpPr txBox="1"/>
          <p:nvPr/>
        </p:nvSpPr>
        <p:spPr>
          <a:xfrm>
            <a:off x="8272524" y="422566"/>
            <a:ext cx="2723823" cy="369332"/>
          </a:xfrm>
          <a:prstGeom prst="rect">
            <a:avLst/>
          </a:prstGeom>
          <a:noFill/>
        </p:spPr>
        <p:txBody>
          <a:bodyPr wrap="none" rtlCol="0">
            <a:spAutoFit/>
          </a:bodyPr>
          <a:lstStyle/>
          <a:p>
            <a:r>
              <a:rPr kumimoji="1" lang="ja-JP" altLang="en-US" dirty="0"/>
              <a:t>検索項目のカスタマイズ</a:t>
            </a:r>
          </a:p>
        </p:txBody>
      </p:sp>
      <p:grpSp>
        <p:nvGrpSpPr>
          <p:cNvPr id="20" name="グループ化 19">
            <a:extLst>
              <a:ext uri="{FF2B5EF4-FFF2-40B4-BE49-F238E27FC236}">
                <a16:creationId xmlns:a16="http://schemas.microsoft.com/office/drawing/2014/main" id="{3930DE22-1467-44B0-88A3-D8806178F502}"/>
              </a:ext>
            </a:extLst>
          </p:cNvPr>
          <p:cNvGrpSpPr/>
          <p:nvPr/>
        </p:nvGrpSpPr>
        <p:grpSpPr>
          <a:xfrm>
            <a:off x="427244" y="1570642"/>
            <a:ext cx="2962913" cy="788069"/>
            <a:chOff x="322469" y="1227742"/>
            <a:chExt cx="2962913" cy="788069"/>
          </a:xfrm>
        </p:grpSpPr>
        <p:pic>
          <p:nvPicPr>
            <p:cNvPr id="3" name="図 2">
              <a:extLst>
                <a:ext uri="{FF2B5EF4-FFF2-40B4-BE49-F238E27FC236}">
                  <a16:creationId xmlns:a16="http://schemas.microsoft.com/office/drawing/2014/main" id="{86C77E1F-7682-4122-905C-AD8248D95AFF}"/>
                </a:ext>
              </a:extLst>
            </p:cNvPr>
            <p:cNvPicPr>
              <a:picLocks noChangeAspect="1"/>
            </p:cNvPicPr>
            <p:nvPr/>
          </p:nvPicPr>
          <p:blipFill>
            <a:blip r:embed="rId3"/>
            <a:stretch>
              <a:fillRect/>
            </a:stretch>
          </p:blipFill>
          <p:spPr>
            <a:xfrm>
              <a:off x="322469" y="1235455"/>
              <a:ext cx="2962913" cy="780356"/>
            </a:xfrm>
            <a:prstGeom prst="rect">
              <a:avLst/>
            </a:prstGeom>
            <a:effectLst/>
          </p:spPr>
        </p:pic>
        <p:grpSp>
          <p:nvGrpSpPr>
            <p:cNvPr id="18" name="グループ化 17">
              <a:extLst>
                <a:ext uri="{FF2B5EF4-FFF2-40B4-BE49-F238E27FC236}">
                  <a16:creationId xmlns:a16="http://schemas.microsoft.com/office/drawing/2014/main" id="{3F8AC0E5-DCE6-49E1-B8D7-BC0D6B698F61}"/>
                </a:ext>
              </a:extLst>
            </p:cNvPr>
            <p:cNvGrpSpPr/>
            <p:nvPr/>
          </p:nvGrpSpPr>
          <p:grpSpPr>
            <a:xfrm>
              <a:off x="1870382" y="1227742"/>
              <a:ext cx="1129932" cy="404869"/>
              <a:chOff x="1870382" y="1227742"/>
              <a:chExt cx="1129932" cy="404869"/>
            </a:xfrm>
          </p:grpSpPr>
          <p:sp>
            <p:nvSpPr>
              <p:cNvPr id="23" name="テキスト ボックス 22">
                <a:extLst>
                  <a:ext uri="{FF2B5EF4-FFF2-40B4-BE49-F238E27FC236}">
                    <a16:creationId xmlns:a16="http://schemas.microsoft.com/office/drawing/2014/main" id="{91FDEB0F-1FCD-4D1A-9168-B914D9E665A0}"/>
                  </a:ext>
                </a:extLst>
              </p:cNvPr>
              <p:cNvSpPr txBox="1"/>
              <p:nvPr/>
            </p:nvSpPr>
            <p:spPr>
              <a:xfrm>
                <a:off x="2557564" y="1232501"/>
                <a:ext cx="442750" cy="400110"/>
              </a:xfrm>
              <a:prstGeom prst="rect">
                <a:avLst/>
              </a:prstGeom>
              <a:noFill/>
            </p:spPr>
            <p:txBody>
              <a:bodyPr wrap="none" rtlCol="0">
                <a:spAutoFit/>
              </a:bodyPr>
              <a:lstStyle/>
              <a:p>
                <a:r>
                  <a:rPr kumimoji="1" lang="ja-JP" altLang="en-US" sz="2000" b="1" dirty="0">
                    <a:solidFill>
                      <a:srgbClr val="FF0000"/>
                    </a:solidFill>
                  </a:rPr>
                  <a:t>②</a:t>
                </a:r>
              </a:p>
            </p:txBody>
          </p:sp>
          <p:sp>
            <p:nvSpPr>
              <p:cNvPr id="19" name="テキスト ボックス 19">
                <a:extLst>
                  <a:ext uri="{FF2B5EF4-FFF2-40B4-BE49-F238E27FC236}">
                    <a16:creationId xmlns:a16="http://schemas.microsoft.com/office/drawing/2014/main" id="{5B53E12F-29E1-4D46-9EDA-3E28E28606C2}"/>
                  </a:ext>
                </a:extLst>
              </p:cNvPr>
              <p:cNvSpPr txBox="1"/>
              <p:nvPr/>
            </p:nvSpPr>
            <p:spPr>
              <a:xfrm>
                <a:off x="1870382" y="1227742"/>
                <a:ext cx="442750" cy="400110"/>
              </a:xfrm>
              <a:prstGeom prst="rect">
                <a:avLst/>
              </a:prstGeom>
              <a:noFill/>
            </p:spPr>
            <p:txBody>
              <a:bodyPr wrap="none" rtlCol="0">
                <a:spAutoFit/>
              </a:bodyPr>
              <a:ls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2000" b="1" dirty="0">
                    <a:solidFill>
                      <a:srgbClr val="FF0000"/>
                    </a:solidFill>
                  </a:rPr>
                  <a:t>①</a:t>
                </a:r>
              </a:p>
            </p:txBody>
          </p:sp>
        </p:grpSp>
      </p:grpSp>
      <p:grpSp>
        <p:nvGrpSpPr>
          <p:cNvPr id="35" name="グループ化 34"/>
          <p:cNvGrpSpPr/>
          <p:nvPr/>
        </p:nvGrpSpPr>
        <p:grpSpPr>
          <a:xfrm>
            <a:off x="8655039" y="1216755"/>
            <a:ext cx="2962913" cy="2535994"/>
            <a:chOff x="8655039" y="1216755"/>
            <a:chExt cx="2962913" cy="2535994"/>
          </a:xfrm>
        </p:grpSpPr>
        <p:pic>
          <p:nvPicPr>
            <p:cNvPr id="10" name="図 9">
              <a:extLst>
                <a:ext uri="{FF2B5EF4-FFF2-40B4-BE49-F238E27FC236}">
                  <a16:creationId xmlns:a16="http://schemas.microsoft.com/office/drawing/2014/main" id="{2AE7BFDD-5FCD-45F2-8AD6-58B20913896B}"/>
                </a:ext>
              </a:extLst>
            </p:cNvPr>
            <p:cNvPicPr>
              <a:picLocks noChangeAspect="1"/>
            </p:cNvPicPr>
            <p:nvPr/>
          </p:nvPicPr>
          <p:blipFill>
            <a:blip r:embed="rId4"/>
            <a:stretch>
              <a:fillRect/>
            </a:stretch>
          </p:blipFill>
          <p:spPr>
            <a:xfrm>
              <a:off x="8655039" y="1305125"/>
              <a:ext cx="2962913" cy="2447624"/>
            </a:xfrm>
            <a:prstGeom prst="rect">
              <a:avLst/>
            </a:prstGeom>
          </p:spPr>
        </p:pic>
        <p:sp>
          <p:nvSpPr>
            <p:cNvPr id="21" name="テキスト ボックス 20">
              <a:extLst>
                <a:ext uri="{FF2B5EF4-FFF2-40B4-BE49-F238E27FC236}">
                  <a16:creationId xmlns:a16="http://schemas.microsoft.com/office/drawing/2014/main" id="{B1911D89-9D5D-4ACB-8BFC-1CFD7555AAE0}"/>
                </a:ext>
              </a:extLst>
            </p:cNvPr>
            <p:cNvSpPr txBox="1"/>
            <p:nvPr/>
          </p:nvSpPr>
          <p:spPr>
            <a:xfrm>
              <a:off x="9697134" y="1216755"/>
              <a:ext cx="526106" cy="400110"/>
            </a:xfrm>
            <a:prstGeom prst="rect">
              <a:avLst/>
            </a:prstGeom>
            <a:noFill/>
          </p:spPr>
          <p:txBody>
            <a:bodyPr wrap="none" rtlCol="0">
              <a:spAutoFit/>
            </a:bodyPr>
            <a:lstStyle/>
            <a:p>
              <a:r>
                <a:rPr kumimoji="1" lang="ja-JP" altLang="en-US" sz="2000" dirty="0">
                  <a:solidFill>
                    <a:srgbClr val="FF0000"/>
                  </a:solidFill>
                </a:rPr>
                <a:t>❷</a:t>
              </a:r>
            </a:p>
          </p:txBody>
        </p:sp>
      </p:grpSp>
      <p:sp>
        <p:nvSpPr>
          <p:cNvPr id="13" name="四角形: 角を丸くする 12">
            <a:extLst>
              <a:ext uri="{FF2B5EF4-FFF2-40B4-BE49-F238E27FC236}">
                <a16:creationId xmlns:a16="http://schemas.microsoft.com/office/drawing/2014/main" id="{CD559FA9-41E5-478B-B4A7-CB832AC667AA}"/>
              </a:ext>
            </a:extLst>
          </p:cNvPr>
          <p:cNvSpPr/>
          <p:nvPr/>
        </p:nvSpPr>
        <p:spPr>
          <a:xfrm>
            <a:off x="547800" y="2451637"/>
            <a:ext cx="2754169" cy="1185842"/>
          </a:xfrm>
          <a:prstGeom prst="roundRect">
            <a:avLst>
              <a:gd name="adj" fmla="val 864"/>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1" name="グループ化 50"/>
          <p:cNvGrpSpPr/>
          <p:nvPr/>
        </p:nvGrpSpPr>
        <p:grpSpPr>
          <a:xfrm>
            <a:off x="530578" y="2432587"/>
            <a:ext cx="2876376" cy="641426"/>
            <a:chOff x="530578" y="2432587"/>
            <a:chExt cx="2876376" cy="641426"/>
          </a:xfrm>
        </p:grpSpPr>
        <p:sp>
          <p:nvSpPr>
            <p:cNvPr id="7" name="テキスト ボックス 6">
              <a:extLst>
                <a:ext uri="{FF2B5EF4-FFF2-40B4-BE49-F238E27FC236}">
                  <a16:creationId xmlns:a16="http://schemas.microsoft.com/office/drawing/2014/main" id="{DBBE7603-0B31-497E-BFAE-5DD068D2B0A1}"/>
                </a:ext>
              </a:extLst>
            </p:cNvPr>
            <p:cNvSpPr txBox="1"/>
            <p:nvPr/>
          </p:nvSpPr>
          <p:spPr>
            <a:xfrm>
              <a:off x="530578" y="2432587"/>
              <a:ext cx="2876376" cy="389202"/>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を押下すると </a:t>
              </a:r>
              <a:r>
                <a:rPr kumimoji="1" lang="ja-JP" altLang="en-US" sz="1600" dirty="0">
                  <a:solidFill>
                    <a:srgbClr val="FF0000"/>
                  </a:solidFill>
                  <a:latin typeface="Meiryo UI" panose="020B0604030504040204" pitchFamily="50" charset="-128"/>
                  <a:ea typeface="Meiryo UI" panose="020B0604030504040204" pitchFamily="50" charset="-128"/>
                </a:rPr>
                <a:t>❶ </a:t>
              </a:r>
              <a:r>
                <a:rPr kumimoji="1" lang="ja-JP" altLang="en-US" sz="1400" dirty="0">
                  <a:latin typeface="Meiryo UI" panose="020B0604030504040204" pitchFamily="50" charset="-128"/>
                  <a:ea typeface="Meiryo UI" panose="020B0604030504040204" pitchFamily="50" charset="-128"/>
                </a:rPr>
                <a:t>が表示される</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9CD0E41-4302-4FCC-85A5-9C2980046803}"/>
                </a:ext>
              </a:extLst>
            </p:cNvPr>
            <p:cNvSpPr txBox="1"/>
            <p:nvPr/>
          </p:nvSpPr>
          <p:spPr>
            <a:xfrm>
              <a:off x="826465" y="2749678"/>
              <a:ext cx="1970457" cy="32433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（検索項目設定画面）</a:t>
              </a:r>
            </a:p>
          </p:txBody>
        </p:sp>
      </p:grpSp>
      <p:grpSp>
        <p:nvGrpSpPr>
          <p:cNvPr id="52" name="グループ化 51"/>
          <p:cNvGrpSpPr/>
          <p:nvPr/>
        </p:nvGrpSpPr>
        <p:grpSpPr>
          <a:xfrm>
            <a:off x="534323" y="3005571"/>
            <a:ext cx="3001081" cy="632749"/>
            <a:chOff x="534323" y="3005571"/>
            <a:chExt cx="3001081" cy="632749"/>
          </a:xfrm>
        </p:grpSpPr>
        <p:sp>
          <p:nvSpPr>
            <p:cNvPr id="15" name="テキスト ボックス 14">
              <a:extLst>
                <a:ext uri="{FF2B5EF4-FFF2-40B4-BE49-F238E27FC236}">
                  <a16:creationId xmlns:a16="http://schemas.microsoft.com/office/drawing/2014/main" id="{5B465B41-3114-4BD3-910C-FB98A7DBA6A2}"/>
                </a:ext>
              </a:extLst>
            </p:cNvPr>
            <p:cNvSpPr txBox="1"/>
            <p:nvPr/>
          </p:nvSpPr>
          <p:spPr>
            <a:xfrm>
              <a:off x="534323" y="3005571"/>
              <a:ext cx="2850100" cy="389202"/>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②</a:t>
              </a:r>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を押下すると </a:t>
              </a:r>
              <a:r>
                <a:rPr kumimoji="1" lang="ja-JP" altLang="en-US" sz="1600" dirty="0">
                  <a:solidFill>
                    <a:srgbClr val="FF0000"/>
                  </a:solidFill>
                  <a:latin typeface="Meiryo UI" panose="020B0604030504040204" pitchFamily="50" charset="-128"/>
                  <a:ea typeface="Meiryo UI" panose="020B0604030504040204" pitchFamily="50" charset="-128"/>
                </a:rPr>
                <a:t>❷ </a:t>
              </a:r>
              <a:r>
                <a:rPr kumimoji="1" lang="ja-JP" altLang="en-US" sz="1400" dirty="0">
                  <a:latin typeface="Meiryo UI" panose="020B0604030504040204" pitchFamily="50" charset="-128"/>
                  <a:ea typeface="Meiryo UI" panose="020B0604030504040204" pitchFamily="50" charset="-128"/>
                </a:rPr>
                <a:t>が表示される</a:t>
              </a:r>
              <a:endParaRPr kumimoji="1" lang="ja-JP" altLang="en-US" sz="16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0F089C9-D13F-4B01-9F7D-A0D5435BEF20}"/>
                </a:ext>
              </a:extLst>
            </p:cNvPr>
            <p:cNvSpPr txBox="1"/>
            <p:nvPr/>
          </p:nvSpPr>
          <p:spPr>
            <a:xfrm>
              <a:off x="826465" y="3313985"/>
              <a:ext cx="2708939" cy="32433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（検索条件保存・呼出画面）</a:t>
              </a:r>
            </a:p>
          </p:txBody>
        </p:sp>
      </p:grpSp>
      <p:grpSp>
        <p:nvGrpSpPr>
          <p:cNvPr id="57" name="グループ化 56"/>
          <p:cNvGrpSpPr/>
          <p:nvPr/>
        </p:nvGrpSpPr>
        <p:grpSpPr>
          <a:xfrm>
            <a:off x="502158" y="6109395"/>
            <a:ext cx="11133906" cy="374030"/>
            <a:chOff x="502158" y="6109395"/>
            <a:chExt cx="11133906" cy="374030"/>
          </a:xfrm>
        </p:grpSpPr>
        <p:sp>
          <p:nvSpPr>
            <p:cNvPr id="46" name="四角形: 角を丸くする 45">
              <a:extLst>
                <a:ext uri="{FF2B5EF4-FFF2-40B4-BE49-F238E27FC236}">
                  <a16:creationId xmlns:a16="http://schemas.microsoft.com/office/drawing/2014/main" id="{2D42FFE7-5FA6-45AC-9B7A-C93AE5B1660B}"/>
                </a:ext>
              </a:extLst>
            </p:cNvPr>
            <p:cNvSpPr/>
            <p:nvPr/>
          </p:nvSpPr>
          <p:spPr>
            <a:xfrm>
              <a:off x="521208" y="6109395"/>
              <a:ext cx="11114856" cy="373021"/>
            </a:xfrm>
            <a:prstGeom prst="roundRect">
              <a:avLst>
                <a:gd name="adj" fmla="val 9573"/>
              </a:avLst>
            </a:prstGeom>
            <a:solidFill>
              <a:schemeClr val="accent6">
                <a:lumMod val="20000"/>
                <a:lumOff val="80000"/>
                <a:alpha val="2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B89C80EF-3D70-4A53-9E43-AF182F5EEC95}"/>
                </a:ext>
              </a:extLst>
            </p:cNvPr>
            <p:cNvSpPr txBox="1"/>
            <p:nvPr/>
          </p:nvSpPr>
          <p:spPr>
            <a:xfrm>
              <a:off x="502158" y="6144871"/>
              <a:ext cx="10887012" cy="338554"/>
            </a:xfrm>
            <a:prstGeom prst="rect">
              <a:avLst/>
            </a:prstGeom>
            <a:noFill/>
          </p:spPr>
          <p:txBody>
            <a:bodyPr wrap="square" rtlCol="0">
              <a:spAutoFit/>
            </a:bodyPr>
            <a:lstStyle/>
            <a:p>
              <a:r>
                <a:rPr kumimoji="1" lang="ja-JP" altLang="en-US" sz="1600" dirty="0">
                  <a:solidFill>
                    <a:srgbClr val="C00000"/>
                  </a:solidFill>
                  <a:latin typeface="Meiryo UI" panose="020B0604030504040204" pitchFamily="50" charset="-128"/>
                  <a:ea typeface="Meiryo UI" panose="020B0604030504040204" pitchFamily="50" charset="-128"/>
                </a:rPr>
                <a:t>■ 呼出手順</a:t>
              </a:r>
              <a:r>
                <a:rPr kumimoji="1" lang="ja-JP" altLang="en-US" sz="1600" dirty="0">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② </a:t>
              </a:r>
              <a:r>
                <a:rPr kumimoji="1" lang="ja-JP" altLang="en-US" sz="1600" dirty="0">
                  <a:latin typeface="Meiryo UI" panose="020B0604030504040204" pitchFamily="50" charset="-128"/>
                  <a:ea typeface="Meiryo UI" panose="020B0604030504040204" pitchFamily="50" charset="-128"/>
                </a:rPr>
                <a:t>を押下する。  　　</a:t>
              </a:r>
              <a:r>
                <a:rPr kumimoji="1" lang="ja-JP" altLang="en-US" sz="1600" dirty="0">
                  <a:solidFill>
                    <a:srgbClr val="FF0000"/>
                  </a:solidFill>
                  <a:latin typeface="Meiryo UI" panose="020B0604030504040204" pitchFamily="50" charset="-128"/>
                  <a:ea typeface="Meiryo UI" panose="020B0604030504040204" pitchFamily="50" charset="-128"/>
                </a:rPr>
                <a:t>❷ </a:t>
              </a:r>
              <a:r>
                <a:rPr kumimoji="1" lang="ja-JP" altLang="en-US" sz="1600" dirty="0">
                  <a:latin typeface="Meiryo UI" panose="020B0604030504040204" pitchFamily="50" charset="-128"/>
                  <a:ea typeface="Meiryo UI" panose="020B0604030504040204" pitchFamily="50" charset="-128"/>
                </a:rPr>
                <a:t>下段枠内の呼び出す検索条件の保存名称を選択する。 　 　</a:t>
              </a:r>
              <a:r>
                <a:rPr kumimoji="1" lang="ja-JP" altLang="en-US" sz="1600" dirty="0">
                  <a:solidFill>
                    <a:srgbClr val="FF0000"/>
                  </a:solidFill>
                  <a:latin typeface="Meiryo UI" panose="020B0604030504040204" pitchFamily="50" charset="-128"/>
                  <a:ea typeface="Meiryo UI" panose="020B0604030504040204" pitchFamily="50" charset="-128"/>
                </a:rPr>
                <a:t>❷ </a:t>
              </a:r>
              <a:r>
                <a:rPr kumimoji="1" lang="ja-JP" altLang="en-US" sz="1600" dirty="0">
                  <a:latin typeface="Meiryo UI" panose="020B0604030504040204" pitchFamily="50" charset="-128"/>
                  <a:ea typeface="Meiryo UI" panose="020B0604030504040204" pitchFamily="50" charset="-128"/>
                </a:rPr>
                <a:t>呼出 ボタンを押下する。</a:t>
              </a:r>
            </a:p>
          </p:txBody>
        </p:sp>
        <p:sp>
          <p:nvSpPr>
            <p:cNvPr id="44" name="矢印: 右 43">
              <a:extLst>
                <a:ext uri="{FF2B5EF4-FFF2-40B4-BE49-F238E27FC236}">
                  <a16:creationId xmlns:a16="http://schemas.microsoft.com/office/drawing/2014/main" id="{C4DF35D9-64AF-4026-B57E-18CC643645C3}"/>
                </a:ext>
              </a:extLst>
            </p:cNvPr>
            <p:cNvSpPr/>
            <p:nvPr/>
          </p:nvSpPr>
          <p:spPr>
            <a:xfrm>
              <a:off x="3256520" y="6157977"/>
              <a:ext cx="222001" cy="318651"/>
            </a:xfrm>
            <a:prstGeom prst="rightArrow">
              <a:avLst/>
            </a:prstGeom>
            <a:solidFill>
              <a:srgbClr val="A4C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id="{D6747424-D6D1-4D2A-ABC4-8032A1E8C9BA}"/>
                </a:ext>
              </a:extLst>
            </p:cNvPr>
            <p:cNvSpPr/>
            <p:nvPr/>
          </p:nvSpPr>
          <p:spPr>
            <a:xfrm>
              <a:off x="8487370" y="6160179"/>
              <a:ext cx="222001" cy="318651"/>
            </a:xfrm>
            <a:prstGeom prst="rightArrow">
              <a:avLst/>
            </a:prstGeom>
            <a:solidFill>
              <a:srgbClr val="A4C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四角形: 角を丸くする 35">
            <a:extLst>
              <a:ext uri="{FF2B5EF4-FFF2-40B4-BE49-F238E27FC236}">
                <a16:creationId xmlns:a16="http://schemas.microsoft.com/office/drawing/2014/main" id="{19522638-ACE5-444E-A7E2-C79609D9BBCA}"/>
              </a:ext>
            </a:extLst>
          </p:cNvPr>
          <p:cNvSpPr/>
          <p:nvPr/>
        </p:nvSpPr>
        <p:spPr>
          <a:xfrm>
            <a:off x="8407177" y="804117"/>
            <a:ext cx="2298492" cy="3409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ﾏﾆｭｱﾙ　</a:t>
            </a:r>
            <a:r>
              <a:rPr kumimoji="1" lang="en-US" altLang="ja-JP" dirty="0"/>
              <a:t>P22</a:t>
            </a:r>
            <a:r>
              <a:rPr kumimoji="1" lang="ja-JP" altLang="en-US" dirty="0"/>
              <a:t>　</a:t>
            </a:r>
            <a:r>
              <a:rPr kumimoji="1" lang="en-US" altLang="ja-JP" dirty="0"/>
              <a:t>P37</a:t>
            </a:r>
            <a:endParaRPr kumimoji="1" lang="ja-JP" altLang="en-US" dirty="0"/>
          </a:p>
        </p:txBody>
      </p:sp>
      <p:grpSp>
        <p:nvGrpSpPr>
          <p:cNvPr id="56" name="グループ化 55"/>
          <p:cNvGrpSpPr/>
          <p:nvPr/>
        </p:nvGrpSpPr>
        <p:grpSpPr>
          <a:xfrm>
            <a:off x="500424" y="3866707"/>
            <a:ext cx="5118117" cy="2163236"/>
            <a:chOff x="500424" y="3866707"/>
            <a:chExt cx="5118117" cy="2163236"/>
          </a:xfrm>
        </p:grpSpPr>
        <p:sp>
          <p:nvSpPr>
            <p:cNvPr id="12" name="テキスト ボックス 11">
              <a:extLst>
                <a:ext uri="{FF2B5EF4-FFF2-40B4-BE49-F238E27FC236}">
                  <a16:creationId xmlns:a16="http://schemas.microsoft.com/office/drawing/2014/main" id="{0C95B266-6937-442D-AEFC-2CDAE4E2CED9}"/>
                </a:ext>
              </a:extLst>
            </p:cNvPr>
            <p:cNvSpPr txBox="1"/>
            <p:nvPr/>
          </p:nvSpPr>
          <p:spPr>
            <a:xfrm>
              <a:off x="555937" y="4863035"/>
              <a:ext cx="4274247" cy="369332"/>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手順２：</a:t>
              </a:r>
              <a:r>
                <a:rPr kumimoji="1" lang="ja-JP" altLang="en-US" sz="1600" dirty="0">
                  <a:solidFill>
                    <a:srgbClr val="FF0000"/>
                  </a:solidFill>
                  <a:latin typeface="Meiryo UI" panose="020B0604030504040204" pitchFamily="50" charset="-128"/>
                  <a:ea typeface="Meiryo UI" panose="020B0604030504040204" pitchFamily="50" charset="-128"/>
                </a:rPr>
                <a:t>❶</a:t>
              </a:r>
              <a:r>
                <a:rPr kumimoji="1" lang="ja-JP" altLang="en-US" dirty="0">
                  <a:solidFill>
                    <a:srgbClr val="FF0000"/>
                  </a:solidFill>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の 保存ボタン を押下する。</a:t>
              </a:r>
            </a:p>
          </p:txBody>
        </p:sp>
        <p:grpSp>
          <p:nvGrpSpPr>
            <p:cNvPr id="53" name="グループ化 52"/>
            <p:cNvGrpSpPr/>
            <p:nvPr/>
          </p:nvGrpSpPr>
          <p:grpSpPr>
            <a:xfrm>
              <a:off x="500424" y="3866707"/>
              <a:ext cx="5118117" cy="2163236"/>
              <a:chOff x="500424" y="3866707"/>
              <a:chExt cx="5118117" cy="2163236"/>
            </a:xfrm>
          </p:grpSpPr>
          <p:sp>
            <p:nvSpPr>
              <p:cNvPr id="40" name="四角形: 角を丸くする 39">
                <a:extLst>
                  <a:ext uri="{FF2B5EF4-FFF2-40B4-BE49-F238E27FC236}">
                    <a16:creationId xmlns:a16="http://schemas.microsoft.com/office/drawing/2014/main" id="{1296AFD0-2EF2-4F7A-857B-9D04C44E8173}"/>
                  </a:ext>
                </a:extLst>
              </p:cNvPr>
              <p:cNvSpPr/>
              <p:nvPr/>
            </p:nvSpPr>
            <p:spPr>
              <a:xfrm>
                <a:off x="521208" y="3866707"/>
                <a:ext cx="5012445" cy="2163236"/>
              </a:xfrm>
              <a:prstGeom prst="roundRect">
                <a:avLst>
                  <a:gd name="adj" fmla="val 1795"/>
                </a:avLst>
              </a:prstGeom>
              <a:solidFill>
                <a:schemeClr val="accent6">
                  <a:lumMod val="20000"/>
                  <a:lumOff val="80000"/>
                  <a:alpha val="2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F3BEC5AA-BD27-4566-B8A2-93D52A039210}"/>
                  </a:ext>
                </a:extLst>
              </p:cNvPr>
              <p:cNvSpPr txBox="1"/>
              <p:nvPr/>
            </p:nvSpPr>
            <p:spPr>
              <a:xfrm>
                <a:off x="555937" y="4230288"/>
                <a:ext cx="5062604" cy="369332"/>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手順１：</a:t>
                </a:r>
                <a:r>
                  <a:rPr kumimoji="1" lang="ja-JP" altLang="en-US" sz="1600" dirty="0">
                    <a:solidFill>
                      <a:srgbClr val="FF0000"/>
                    </a:solidFill>
                    <a:latin typeface="Meiryo UI" panose="020B0604030504040204" pitchFamily="50" charset="-128"/>
                    <a:ea typeface="Meiryo UI" panose="020B0604030504040204" pitchFamily="50" charset="-128"/>
                  </a:rPr>
                  <a:t>❶</a:t>
                </a:r>
                <a:r>
                  <a:rPr kumimoji="1" lang="ja-JP" altLang="en-US" dirty="0">
                    <a:solidFill>
                      <a:srgbClr val="FF0000"/>
                    </a:solidFill>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で、対象の検索項目を選択し、コマンドボタンで</a:t>
                </a:r>
                <a:r>
                  <a:rPr kumimoji="1" lang="ja-JP" altLang="en-US" dirty="0"/>
                  <a:t>　　　　</a:t>
                </a:r>
              </a:p>
            </p:txBody>
          </p:sp>
          <p:sp>
            <p:nvSpPr>
              <p:cNvPr id="4" name="テキスト ボックス 3">
                <a:extLst>
                  <a:ext uri="{FF2B5EF4-FFF2-40B4-BE49-F238E27FC236}">
                    <a16:creationId xmlns:a16="http://schemas.microsoft.com/office/drawing/2014/main" id="{A235AA0C-5F30-45CF-ACC7-9800C31A7260}"/>
                  </a:ext>
                </a:extLst>
              </p:cNvPr>
              <p:cNvSpPr txBox="1"/>
              <p:nvPr/>
            </p:nvSpPr>
            <p:spPr>
              <a:xfrm>
                <a:off x="500424" y="3900880"/>
                <a:ext cx="4152900" cy="338554"/>
              </a:xfrm>
              <a:prstGeom prst="rect">
                <a:avLst/>
              </a:prstGeom>
              <a:noFill/>
            </p:spPr>
            <p:txBody>
              <a:bodyPr wrap="square" rtlCol="0">
                <a:spAutoFit/>
              </a:bodyPr>
              <a:lstStyle/>
              <a:p>
                <a:r>
                  <a:rPr kumimoji="1" lang="ja-JP" altLang="en-US" sz="1600" dirty="0">
                    <a:solidFill>
                      <a:srgbClr val="C00000"/>
                    </a:solidFill>
                    <a:latin typeface="Meiryo UI" panose="020B0604030504040204" pitchFamily="50" charset="-128"/>
                    <a:ea typeface="Meiryo UI" panose="020B0604030504040204" pitchFamily="50" charset="-128"/>
                  </a:rPr>
                  <a:t>■ 検索項目のカスタマイズ手順</a:t>
                </a:r>
              </a:p>
            </p:txBody>
          </p:sp>
          <p:sp>
            <p:nvSpPr>
              <p:cNvPr id="24" name="テキスト ボックス 23">
                <a:extLst>
                  <a:ext uri="{FF2B5EF4-FFF2-40B4-BE49-F238E27FC236}">
                    <a16:creationId xmlns:a16="http://schemas.microsoft.com/office/drawing/2014/main" id="{D36B39C8-9032-4E14-B494-1BC887D0F2BB}"/>
                  </a:ext>
                </a:extLst>
              </p:cNvPr>
              <p:cNvSpPr txBox="1"/>
              <p:nvPr/>
            </p:nvSpPr>
            <p:spPr>
              <a:xfrm>
                <a:off x="1661046" y="4497295"/>
                <a:ext cx="3825464"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追加、削除、並順を調整する。</a:t>
                </a:r>
              </a:p>
            </p:txBody>
          </p:sp>
          <p:sp>
            <p:nvSpPr>
              <p:cNvPr id="14" name="テキスト ボックス 13">
                <a:extLst>
                  <a:ext uri="{FF2B5EF4-FFF2-40B4-BE49-F238E27FC236}">
                    <a16:creationId xmlns:a16="http://schemas.microsoft.com/office/drawing/2014/main" id="{BB7DAEDB-F4D7-47D6-90B8-84D46FAA8B4B}"/>
                  </a:ext>
                </a:extLst>
              </p:cNvPr>
              <p:cNvSpPr txBox="1"/>
              <p:nvPr/>
            </p:nvSpPr>
            <p:spPr>
              <a:xfrm>
                <a:off x="1676891" y="5311819"/>
                <a:ext cx="3639244" cy="584775"/>
              </a:xfrm>
              <a:prstGeom prst="rect">
                <a:avLst/>
              </a:prstGeom>
              <a:solidFill>
                <a:schemeClr val="bg1"/>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検索項目が調整された検索システムメイン画面が表示される。（</a:t>
                </a:r>
                <a:r>
                  <a:rPr kumimoji="1" lang="ja-JP" altLang="en-US" sz="1600" dirty="0">
                    <a:solidFill>
                      <a:srgbClr val="0070C0"/>
                    </a:solidFill>
                    <a:latin typeface="Meiryo UI" panose="020B0604030504040204" pitchFamily="50" charset="-128"/>
                    <a:ea typeface="Meiryo UI" panose="020B0604030504040204" pitchFamily="50" charset="-128"/>
                  </a:rPr>
                  <a:t>カスタマイズ画面</a:t>
                </a:r>
                <a:r>
                  <a:rPr kumimoji="1" lang="ja-JP" altLang="en-US" sz="1600" dirty="0">
                    <a:latin typeface="Meiryo UI" panose="020B0604030504040204" pitchFamily="50" charset="-128"/>
                    <a:ea typeface="Meiryo UI" panose="020B0604030504040204" pitchFamily="50" charset="-128"/>
                  </a:rPr>
                  <a:t>）</a:t>
                </a:r>
              </a:p>
            </p:txBody>
          </p:sp>
          <p:sp>
            <p:nvSpPr>
              <p:cNvPr id="6" name="矢印: 折線 5">
                <a:extLst>
                  <a:ext uri="{FF2B5EF4-FFF2-40B4-BE49-F238E27FC236}">
                    <a16:creationId xmlns:a16="http://schemas.microsoft.com/office/drawing/2014/main" id="{7C8C32AC-0E95-41AC-B65F-4013E90A9F18}"/>
                  </a:ext>
                </a:extLst>
              </p:cNvPr>
              <p:cNvSpPr/>
              <p:nvPr/>
            </p:nvSpPr>
            <p:spPr>
              <a:xfrm flipV="1">
                <a:off x="1049634" y="5311818"/>
                <a:ext cx="409738" cy="319041"/>
              </a:xfrm>
              <a:prstGeom prst="bentArrow">
                <a:avLst/>
              </a:prstGeom>
              <a:gradFill>
                <a:gsLst>
                  <a:gs pos="24000">
                    <a:srgbClr val="FF0000"/>
                  </a:gs>
                  <a:gs pos="100000">
                    <a:srgbClr val="DA6976">
                      <a:alpha val="5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54" name="グループ化 53"/>
          <p:cNvGrpSpPr/>
          <p:nvPr/>
        </p:nvGrpSpPr>
        <p:grpSpPr>
          <a:xfrm>
            <a:off x="5618542" y="3873410"/>
            <a:ext cx="6118732" cy="2163236"/>
            <a:chOff x="5618542" y="3873410"/>
            <a:chExt cx="6118732" cy="2163236"/>
          </a:xfrm>
        </p:grpSpPr>
        <p:sp>
          <p:nvSpPr>
            <p:cNvPr id="43" name="四角形: 角を丸くする 42">
              <a:extLst>
                <a:ext uri="{FF2B5EF4-FFF2-40B4-BE49-F238E27FC236}">
                  <a16:creationId xmlns:a16="http://schemas.microsoft.com/office/drawing/2014/main" id="{36794772-F81F-41F5-9A53-CF79F2274644}"/>
                </a:ext>
              </a:extLst>
            </p:cNvPr>
            <p:cNvSpPr/>
            <p:nvPr/>
          </p:nvSpPr>
          <p:spPr>
            <a:xfrm>
              <a:off x="5618542" y="3873410"/>
              <a:ext cx="6017522" cy="2163236"/>
            </a:xfrm>
            <a:prstGeom prst="roundRect">
              <a:avLst>
                <a:gd name="adj" fmla="val 1615"/>
              </a:avLst>
            </a:prstGeom>
            <a:solidFill>
              <a:schemeClr val="accent6">
                <a:lumMod val="20000"/>
                <a:lumOff val="80000"/>
                <a:alpha val="2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A761C65-B848-4FD6-8162-C64C3C524EC0}"/>
                </a:ext>
              </a:extLst>
            </p:cNvPr>
            <p:cNvSpPr txBox="1"/>
            <p:nvPr/>
          </p:nvSpPr>
          <p:spPr>
            <a:xfrm>
              <a:off x="5742038" y="4226965"/>
              <a:ext cx="5995236"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手順３：</a:t>
              </a:r>
              <a:r>
                <a:rPr kumimoji="1" lang="ja-JP" altLang="en-US" sz="1600" dirty="0">
                  <a:solidFill>
                    <a:srgbClr val="0070C0"/>
                  </a:solidFill>
                  <a:latin typeface="Meiryo UI" panose="020B0604030504040204" pitchFamily="50" charset="-128"/>
                  <a:ea typeface="Meiryo UI" panose="020B0604030504040204" pitchFamily="50" charset="-128"/>
                </a:rPr>
                <a:t>カスタマイズ画面</a:t>
              </a:r>
              <a:r>
                <a:rPr kumimoji="1" lang="ja-JP" altLang="en-US" sz="1600" dirty="0">
                  <a:latin typeface="Meiryo UI" panose="020B0604030504040204" pitchFamily="50" charset="-128"/>
                  <a:ea typeface="Meiryo UI" panose="020B0604030504040204" pitchFamily="50" charset="-128"/>
                </a:rPr>
                <a:t>で </a:t>
              </a:r>
              <a:r>
                <a:rPr kumimoji="1" lang="ja-JP" altLang="en-US" sz="1600" b="1" dirty="0">
                  <a:solidFill>
                    <a:srgbClr val="FF0000"/>
                  </a:solidFill>
                  <a:latin typeface="Meiryo UI" panose="020B0604030504040204" pitchFamily="50" charset="-128"/>
                  <a:ea typeface="Meiryo UI" panose="020B0604030504040204" pitchFamily="50" charset="-128"/>
                </a:rPr>
                <a:t>② </a:t>
              </a:r>
              <a:r>
                <a:rPr kumimoji="1" lang="ja-JP" altLang="en-US" sz="1600" dirty="0">
                  <a:latin typeface="Meiryo UI" panose="020B0604030504040204" pitchFamily="50" charset="-128"/>
                  <a:ea typeface="Meiryo UI" panose="020B0604030504040204" pitchFamily="50" charset="-128"/>
                </a:rPr>
                <a:t>の 保存呼出 ボタンを押下する。</a:t>
              </a:r>
            </a:p>
          </p:txBody>
        </p:sp>
        <p:sp>
          <p:nvSpPr>
            <p:cNvPr id="32" name="テキスト ボックス 31">
              <a:extLst>
                <a:ext uri="{FF2B5EF4-FFF2-40B4-BE49-F238E27FC236}">
                  <a16:creationId xmlns:a16="http://schemas.microsoft.com/office/drawing/2014/main" id="{4D18BEC9-4D99-4BE3-9C86-9521CE15BB60}"/>
                </a:ext>
              </a:extLst>
            </p:cNvPr>
            <p:cNvSpPr txBox="1"/>
            <p:nvPr/>
          </p:nvSpPr>
          <p:spPr>
            <a:xfrm>
              <a:off x="5663997" y="3905953"/>
              <a:ext cx="3501280" cy="338554"/>
            </a:xfrm>
            <a:prstGeom prst="rect">
              <a:avLst/>
            </a:prstGeom>
            <a:noFill/>
          </p:spPr>
          <p:txBody>
            <a:bodyPr wrap="none" rtlCol="0">
              <a:spAutoFit/>
            </a:bodyPr>
            <a:lstStyle/>
            <a:p>
              <a:r>
                <a:rPr kumimoji="1" lang="ja-JP" altLang="en-US" sz="1600" dirty="0">
                  <a:solidFill>
                    <a:srgbClr val="C00000"/>
                  </a:solidFill>
                  <a:latin typeface="Meiryo UI" panose="020B0604030504040204" pitchFamily="50" charset="-128"/>
                  <a:ea typeface="Meiryo UI" panose="020B0604030504040204" pitchFamily="50" charset="-128"/>
                </a:rPr>
                <a:t>■ カスタマイズした検索条件の保存手順</a:t>
              </a:r>
            </a:p>
          </p:txBody>
        </p:sp>
        <p:sp>
          <p:nvSpPr>
            <p:cNvPr id="33" name="テキスト ボックス 32">
              <a:extLst>
                <a:ext uri="{FF2B5EF4-FFF2-40B4-BE49-F238E27FC236}">
                  <a16:creationId xmlns:a16="http://schemas.microsoft.com/office/drawing/2014/main" id="{4977E873-92C0-4BCA-A675-2BBF05065EC8}"/>
                </a:ext>
              </a:extLst>
            </p:cNvPr>
            <p:cNvSpPr txBox="1"/>
            <p:nvPr/>
          </p:nvSpPr>
          <p:spPr>
            <a:xfrm>
              <a:off x="5749260" y="4885210"/>
              <a:ext cx="346441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手順５：</a:t>
              </a:r>
              <a:r>
                <a:rPr kumimoji="1" lang="ja-JP" altLang="en-US" sz="1400" dirty="0">
                  <a:solidFill>
                    <a:srgbClr val="FF0000"/>
                  </a:solidFill>
                  <a:latin typeface="Meiryo UI" panose="020B0604030504040204" pitchFamily="50" charset="-128"/>
                  <a:ea typeface="Meiryo UI" panose="020B0604030504040204" pitchFamily="50" charset="-128"/>
                </a:rPr>
                <a:t>❷ </a:t>
              </a:r>
              <a:r>
                <a:rPr kumimoji="1" lang="ja-JP" altLang="en-US" sz="1600" dirty="0">
                  <a:latin typeface="Meiryo UI" panose="020B0604030504040204" pitchFamily="50" charset="-128"/>
                  <a:ea typeface="Meiryo UI" panose="020B0604030504040204" pitchFamily="50" charset="-128"/>
                </a:rPr>
                <a:t>の 保存 ボタンを押下する。</a:t>
              </a:r>
            </a:p>
          </p:txBody>
        </p:sp>
        <p:sp>
          <p:nvSpPr>
            <p:cNvPr id="34" name="テキスト ボックス 33">
              <a:extLst>
                <a:ext uri="{FF2B5EF4-FFF2-40B4-BE49-F238E27FC236}">
                  <a16:creationId xmlns:a16="http://schemas.microsoft.com/office/drawing/2014/main" id="{CD55974F-77F6-4972-AA3D-4BD2361F2782}"/>
                </a:ext>
              </a:extLst>
            </p:cNvPr>
            <p:cNvSpPr txBox="1"/>
            <p:nvPr/>
          </p:nvSpPr>
          <p:spPr>
            <a:xfrm>
              <a:off x="5743651" y="4550916"/>
              <a:ext cx="5817582"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手順４：</a:t>
              </a:r>
              <a:r>
                <a:rPr kumimoji="1" lang="ja-JP" altLang="en-US" sz="1400" dirty="0">
                  <a:solidFill>
                    <a:srgbClr val="FF0000"/>
                  </a:solidFill>
                  <a:latin typeface="Meiryo UI" panose="020B0604030504040204" pitchFamily="50" charset="-128"/>
                  <a:ea typeface="Meiryo UI" panose="020B0604030504040204" pitchFamily="50" charset="-128"/>
                </a:rPr>
                <a:t>❷</a:t>
              </a:r>
              <a:r>
                <a:rPr kumimoji="1" lang="ja-JP" altLang="en-US" sz="1600" dirty="0">
                  <a:solidFill>
                    <a:srgbClr val="FF0000"/>
                  </a:solidFill>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の上段枠内に検索条件の保存名称を入力する。</a:t>
              </a:r>
            </a:p>
          </p:txBody>
        </p:sp>
        <p:sp>
          <p:nvSpPr>
            <p:cNvPr id="37" name="テキスト ボックス 36">
              <a:extLst>
                <a:ext uri="{FF2B5EF4-FFF2-40B4-BE49-F238E27FC236}">
                  <a16:creationId xmlns:a16="http://schemas.microsoft.com/office/drawing/2014/main" id="{08457669-CAF9-425D-8FA3-3023720CC7D2}"/>
                </a:ext>
              </a:extLst>
            </p:cNvPr>
            <p:cNvSpPr txBox="1"/>
            <p:nvPr/>
          </p:nvSpPr>
          <p:spPr>
            <a:xfrm>
              <a:off x="6941383" y="5307758"/>
              <a:ext cx="4447787" cy="584775"/>
            </a:xfrm>
            <a:prstGeom prst="rect">
              <a:avLst/>
            </a:prstGeom>
            <a:solidFill>
              <a:schemeClr val="bg1"/>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入力した保存名称が下段の枠内に表示され検索条件が保存される。（ </a:t>
              </a:r>
              <a:r>
                <a:rPr kumimoji="1" lang="ja-JP" altLang="en-US" sz="1400" dirty="0">
                  <a:solidFill>
                    <a:srgbClr val="FF0000"/>
                  </a:solidFill>
                  <a:latin typeface="Meiryo UI" panose="020B0604030504040204" pitchFamily="50" charset="-128"/>
                  <a:ea typeface="Meiryo UI" panose="020B0604030504040204" pitchFamily="50" charset="-128"/>
                </a:rPr>
                <a:t>❷ </a:t>
              </a:r>
              <a:r>
                <a:rPr kumimoji="1" lang="ja-JP" altLang="en-US" sz="1600" dirty="0">
                  <a:latin typeface="Meiryo UI" panose="020B0604030504040204" pitchFamily="50" charset="-128"/>
                  <a:ea typeface="Meiryo UI" panose="020B0604030504040204" pitchFamily="50" charset="-128"/>
                </a:rPr>
                <a:t>の閉じるボタン押下し戻る）</a:t>
              </a:r>
            </a:p>
          </p:txBody>
        </p:sp>
        <p:sp>
          <p:nvSpPr>
            <p:cNvPr id="39" name="矢印: 折線 38">
              <a:extLst>
                <a:ext uri="{FF2B5EF4-FFF2-40B4-BE49-F238E27FC236}">
                  <a16:creationId xmlns:a16="http://schemas.microsoft.com/office/drawing/2014/main" id="{ED15192E-0C46-4A28-A792-6301719E92FF}"/>
                </a:ext>
              </a:extLst>
            </p:cNvPr>
            <p:cNvSpPr/>
            <p:nvPr/>
          </p:nvSpPr>
          <p:spPr>
            <a:xfrm flipV="1">
              <a:off x="6333431" y="5354073"/>
              <a:ext cx="409738" cy="319041"/>
            </a:xfrm>
            <a:prstGeom prst="bentArrow">
              <a:avLst/>
            </a:prstGeom>
            <a:gradFill>
              <a:gsLst>
                <a:gs pos="24000">
                  <a:srgbClr val="FF0000"/>
                </a:gs>
                <a:gs pos="100000">
                  <a:srgbClr val="DA6976">
                    <a:alpha val="5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2" name="テキスト ボックス 41">
            <a:extLst>
              <a:ext uri="{FF2B5EF4-FFF2-40B4-BE49-F238E27FC236}">
                <a16:creationId xmlns:a16="http://schemas.microsoft.com/office/drawing/2014/main" id="{A9F74C3C-C30B-4D97-A379-B660CCD66942}"/>
              </a:ext>
            </a:extLst>
          </p:cNvPr>
          <p:cNvSpPr txBox="1"/>
          <p:nvPr/>
        </p:nvSpPr>
        <p:spPr>
          <a:xfrm>
            <a:off x="462324" y="1286306"/>
            <a:ext cx="2839645" cy="338554"/>
          </a:xfrm>
          <a:prstGeom prst="rect">
            <a:avLst/>
          </a:prstGeom>
          <a:noFill/>
        </p:spPr>
        <p:txBody>
          <a:bodyPr wrap="square" rtlCol="0">
            <a:spAutoFit/>
          </a:bodyPr>
          <a:lstStyle/>
          <a:p>
            <a:r>
              <a:rPr kumimoji="1" lang="ja-JP" altLang="en-US" sz="1600" dirty="0">
                <a:solidFill>
                  <a:srgbClr val="C00000"/>
                </a:solidFill>
                <a:latin typeface="Meiryo UI" panose="020B0604030504040204" pitchFamily="50" charset="-128"/>
                <a:ea typeface="Meiryo UI" panose="020B0604030504040204" pitchFamily="50" charset="-128"/>
              </a:rPr>
              <a:t>■ カスタマイズ　操作ボタン</a:t>
            </a:r>
          </a:p>
        </p:txBody>
      </p:sp>
      <p:grpSp>
        <p:nvGrpSpPr>
          <p:cNvPr id="58" name="グループ化 57"/>
          <p:cNvGrpSpPr/>
          <p:nvPr/>
        </p:nvGrpSpPr>
        <p:grpSpPr>
          <a:xfrm>
            <a:off x="3389732" y="1223514"/>
            <a:ext cx="6164618" cy="2546093"/>
            <a:chOff x="3389732" y="1223514"/>
            <a:chExt cx="6164618" cy="2546093"/>
          </a:xfrm>
        </p:grpSpPr>
        <p:grpSp>
          <p:nvGrpSpPr>
            <p:cNvPr id="31" name="グループ化 30"/>
            <p:cNvGrpSpPr/>
            <p:nvPr/>
          </p:nvGrpSpPr>
          <p:grpSpPr>
            <a:xfrm>
              <a:off x="3389732" y="1223514"/>
              <a:ext cx="5231650" cy="2546093"/>
              <a:chOff x="3389732" y="1223514"/>
              <a:chExt cx="5231650" cy="2546093"/>
            </a:xfrm>
          </p:grpSpPr>
          <p:pic>
            <p:nvPicPr>
              <p:cNvPr id="5" name="図 4">
                <a:extLst>
                  <a:ext uri="{FF2B5EF4-FFF2-40B4-BE49-F238E27FC236}">
                    <a16:creationId xmlns:a16="http://schemas.microsoft.com/office/drawing/2014/main" id="{396D0577-27D0-4D87-AA6B-3683B239A960}"/>
                  </a:ext>
                </a:extLst>
              </p:cNvPr>
              <p:cNvPicPr>
                <a:picLocks noChangeAspect="1"/>
              </p:cNvPicPr>
              <p:nvPr/>
            </p:nvPicPr>
            <p:blipFill>
              <a:blip r:embed="rId5"/>
              <a:stretch>
                <a:fillRect/>
              </a:stretch>
            </p:blipFill>
            <p:spPr>
              <a:xfrm>
                <a:off x="3389732" y="1302779"/>
                <a:ext cx="5231650" cy="2466828"/>
              </a:xfrm>
              <a:prstGeom prst="rect">
                <a:avLst/>
              </a:prstGeom>
            </p:spPr>
          </p:pic>
          <p:pic>
            <p:nvPicPr>
              <p:cNvPr id="27" name="図 26">
                <a:extLst>
                  <a:ext uri="{FF2B5EF4-FFF2-40B4-BE49-F238E27FC236}">
                    <a16:creationId xmlns:a16="http://schemas.microsoft.com/office/drawing/2014/main" id="{1B3CA1B6-DB91-49F5-A5E9-E2F10845031C}"/>
                  </a:ext>
                </a:extLst>
              </p:cNvPr>
              <p:cNvPicPr>
                <a:picLocks noChangeAspect="1"/>
              </p:cNvPicPr>
              <p:nvPr/>
            </p:nvPicPr>
            <p:blipFill>
              <a:blip r:embed="rId6"/>
              <a:stretch>
                <a:fillRect/>
              </a:stretch>
            </p:blipFill>
            <p:spPr>
              <a:xfrm>
                <a:off x="6001504" y="3200380"/>
                <a:ext cx="188992" cy="457240"/>
              </a:xfrm>
              <a:prstGeom prst="rect">
                <a:avLst/>
              </a:prstGeom>
            </p:spPr>
          </p:pic>
          <p:sp>
            <p:nvSpPr>
              <p:cNvPr id="38" name="テキスト ボックス 37">
                <a:extLst>
                  <a:ext uri="{FF2B5EF4-FFF2-40B4-BE49-F238E27FC236}">
                    <a16:creationId xmlns:a16="http://schemas.microsoft.com/office/drawing/2014/main" id="{994AB822-C3C9-47DD-9C73-31B857A5495C}"/>
                  </a:ext>
                </a:extLst>
              </p:cNvPr>
              <p:cNvSpPr txBox="1"/>
              <p:nvPr/>
            </p:nvSpPr>
            <p:spPr>
              <a:xfrm>
                <a:off x="5223154" y="1223514"/>
                <a:ext cx="526106" cy="400110"/>
              </a:xfrm>
              <a:prstGeom prst="rect">
                <a:avLst/>
              </a:prstGeom>
              <a:noFill/>
            </p:spPr>
            <p:txBody>
              <a:bodyPr wrap="none" rtlCol="0">
                <a:spAutoFit/>
              </a:bodyPr>
              <a:lstStyle/>
              <a:p>
                <a:r>
                  <a:rPr kumimoji="1" lang="ja-JP" altLang="en-US" sz="2000" dirty="0">
                    <a:solidFill>
                      <a:srgbClr val="FF0000"/>
                    </a:solidFill>
                  </a:rPr>
                  <a:t>❶</a:t>
                </a:r>
              </a:p>
            </p:txBody>
          </p:sp>
          <p:sp>
            <p:nvSpPr>
              <p:cNvPr id="16" name="四角形: 角を丸くする 15">
                <a:extLst>
                  <a:ext uri="{FF2B5EF4-FFF2-40B4-BE49-F238E27FC236}">
                    <a16:creationId xmlns:a16="http://schemas.microsoft.com/office/drawing/2014/main" id="{5C9B2CA6-9915-4D62-8BEA-F554EE33D765}"/>
                  </a:ext>
                </a:extLst>
              </p:cNvPr>
              <p:cNvSpPr/>
              <p:nvPr/>
            </p:nvSpPr>
            <p:spPr>
              <a:xfrm>
                <a:off x="4138684" y="3024839"/>
                <a:ext cx="4268493" cy="725827"/>
              </a:xfrm>
              <a:prstGeom prst="roundRect">
                <a:avLst>
                  <a:gd name="adj" fmla="val 848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6096462-C571-41DA-B11A-3018F6C67D48}"/>
                  </a:ext>
                </a:extLst>
              </p:cNvPr>
              <p:cNvSpPr txBox="1"/>
              <p:nvPr/>
            </p:nvSpPr>
            <p:spPr>
              <a:xfrm>
                <a:off x="4190004" y="2785410"/>
                <a:ext cx="3291461" cy="276999"/>
              </a:xfrm>
              <a:prstGeom prst="rect">
                <a:avLst/>
              </a:prstGeom>
              <a:noFill/>
            </p:spPr>
            <p:txBody>
              <a:bodyPr wrap="squar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カスタマイズのヒント</a:t>
                </a:r>
              </a:p>
            </p:txBody>
          </p:sp>
        </p:grpSp>
        <p:grpSp>
          <p:nvGrpSpPr>
            <p:cNvPr id="25" name="グループ化 24">
              <a:extLst>
                <a:ext uri="{FF2B5EF4-FFF2-40B4-BE49-F238E27FC236}">
                  <a16:creationId xmlns:a16="http://schemas.microsoft.com/office/drawing/2014/main" id="{715A9D27-A568-4497-9C86-65CF5F30657F}"/>
                </a:ext>
              </a:extLst>
            </p:cNvPr>
            <p:cNvGrpSpPr/>
            <p:nvPr/>
          </p:nvGrpSpPr>
          <p:grpSpPr>
            <a:xfrm>
              <a:off x="4226710" y="3042689"/>
              <a:ext cx="5327640" cy="689463"/>
              <a:chOff x="4468920" y="-437370"/>
              <a:chExt cx="5327640" cy="689463"/>
            </a:xfrm>
          </p:grpSpPr>
          <p:sp>
            <p:nvSpPr>
              <p:cNvPr id="45" name="テキスト ボックス 44">
                <a:extLst>
                  <a:ext uri="{FF2B5EF4-FFF2-40B4-BE49-F238E27FC236}">
                    <a16:creationId xmlns:a16="http://schemas.microsoft.com/office/drawing/2014/main" id="{4D270B42-25B5-4A76-A4C2-46C39805D433}"/>
                  </a:ext>
                </a:extLst>
              </p:cNvPr>
              <p:cNvSpPr txBox="1"/>
              <p:nvPr/>
            </p:nvSpPr>
            <p:spPr>
              <a:xfrm>
                <a:off x="4468920" y="-437370"/>
                <a:ext cx="5327640" cy="276999"/>
              </a:xfrm>
              <a:prstGeom prst="rect">
                <a:avLst/>
              </a:prstGeom>
              <a:noFill/>
            </p:spPr>
            <p:txBody>
              <a:bodyPr wrap="square" rtlCol="0">
                <a:spAutoFit/>
              </a:bodyPr>
              <a:lstStyle/>
              <a:p>
                <a:r>
                  <a:rPr kumimoji="1" lang="en-US" altLang="ja-JP" sz="1200" dirty="0"/>
                  <a:t>1. </a:t>
                </a:r>
                <a:r>
                  <a:rPr kumimoji="1" lang="ja-JP" altLang="en-US" sz="1200" dirty="0">
                    <a:latin typeface="Meiryo UI" panose="020B0604030504040204" pitchFamily="50" charset="-128"/>
                    <a:ea typeface="Meiryo UI" panose="020B0604030504040204" pitchFamily="50" charset="-128"/>
                  </a:rPr>
                  <a:t>右側の表から不要な項目を削除　シフトキーで複数選択可</a:t>
                </a:r>
              </a:p>
            </p:txBody>
          </p:sp>
          <p:sp>
            <p:nvSpPr>
              <p:cNvPr id="48" name="テキスト ボックス 47">
                <a:extLst>
                  <a:ext uri="{FF2B5EF4-FFF2-40B4-BE49-F238E27FC236}">
                    <a16:creationId xmlns:a16="http://schemas.microsoft.com/office/drawing/2014/main" id="{4A1D9D1C-6C61-4261-8796-D4316F685004}"/>
                  </a:ext>
                </a:extLst>
              </p:cNvPr>
              <p:cNvSpPr txBox="1"/>
              <p:nvPr/>
            </p:nvSpPr>
            <p:spPr>
              <a:xfrm>
                <a:off x="4481378" y="-236833"/>
                <a:ext cx="5125760" cy="276999"/>
              </a:xfrm>
              <a:prstGeom prst="rect">
                <a:avLst/>
              </a:prstGeom>
              <a:noFill/>
            </p:spPr>
            <p:txBody>
              <a:bodyPr wrap="square" rtlCol="0">
                <a:spAutoFit/>
              </a:bodyPr>
              <a:lstStyle/>
              <a:p>
                <a:r>
                  <a:rPr kumimoji="1" lang="en-US" altLang="ja-JP" sz="1200" dirty="0"/>
                  <a:t>2. </a:t>
                </a:r>
                <a:r>
                  <a:rPr kumimoji="1" lang="ja-JP" altLang="en-US" sz="1200" dirty="0">
                    <a:latin typeface="Meiryo UI" panose="020B0604030504040204" pitchFamily="50" charset="-128"/>
                    <a:ea typeface="Meiryo UI" panose="020B0604030504040204" pitchFamily="50" charset="-128"/>
                  </a:rPr>
                  <a:t>左側の表から必要な項目を追加　一番下に追加される</a:t>
                </a:r>
              </a:p>
            </p:txBody>
          </p:sp>
          <p:sp>
            <p:nvSpPr>
              <p:cNvPr id="49" name="テキスト ボックス 48">
                <a:extLst>
                  <a:ext uri="{FF2B5EF4-FFF2-40B4-BE49-F238E27FC236}">
                    <a16:creationId xmlns:a16="http://schemas.microsoft.com/office/drawing/2014/main" id="{4EF10EE2-B45C-44CB-8AA4-2FFF990258D1}"/>
                  </a:ext>
                </a:extLst>
              </p:cNvPr>
              <p:cNvSpPr txBox="1"/>
              <p:nvPr/>
            </p:nvSpPr>
            <p:spPr>
              <a:xfrm>
                <a:off x="4481378" y="-24906"/>
                <a:ext cx="3291461" cy="276999"/>
              </a:xfrm>
              <a:prstGeom prst="rect">
                <a:avLst/>
              </a:prstGeom>
              <a:noFill/>
            </p:spPr>
            <p:txBody>
              <a:bodyPr wrap="square" rtlCol="0">
                <a:spAutoFit/>
              </a:bodyPr>
              <a:lstStyle/>
              <a:p>
                <a:r>
                  <a:rPr kumimoji="1" lang="en-US" altLang="ja-JP" sz="1200" dirty="0"/>
                  <a:t>3. </a:t>
                </a:r>
                <a:r>
                  <a:rPr kumimoji="1" lang="ja-JP" altLang="en-US" sz="1200" dirty="0">
                    <a:latin typeface="Meiryo UI" panose="020B0604030504040204" pitchFamily="50" charset="-128"/>
                    <a:ea typeface="Meiryo UI" panose="020B0604030504040204" pitchFamily="50" charset="-128"/>
                  </a:rPr>
                  <a:t>上下ボタンで、項目の順序を整理</a:t>
                </a:r>
              </a:p>
            </p:txBody>
          </p:sp>
        </p:grpSp>
      </p:grpSp>
    </p:spTree>
    <p:extLst>
      <p:ext uri="{BB962C8B-B14F-4D97-AF65-F5344CB8AC3E}">
        <p14:creationId xmlns:p14="http://schemas.microsoft.com/office/powerpoint/2010/main" val="3735163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1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6_TF10001108" id="{B3B604BF-30B9-4EAD-B015-56A6189AE76A}" vid="{F1087448-A583-44A0-873C-00BBDD35C9A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950072C5-DDE0-4258-BA7A-4D4B80DFA632}">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へようこそ</Template>
  <TotalTime>0</TotalTime>
  <Words>812</Words>
  <Application>Microsoft Office PowerPoint</Application>
  <PresentationFormat>ワイド画面</PresentationFormat>
  <Paragraphs>90</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メイリオ</vt:lpstr>
      <vt:lpstr>Arial</vt:lpstr>
      <vt:lpstr>Segoe UI</vt:lpstr>
      <vt:lpstr>Segoe UI Light</vt:lpstr>
      <vt:lpstr>WelcomeDoc</vt:lpstr>
      <vt:lpstr>業務実績確認のための業務カルテ検索方法　　１</vt:lpstr>
      <vt:lpstr>業務実績確認のための業務カルテ検索方法　　2</vt:lpstr>
      <vt:lpstr>業務実績確認のための業務カルテ検索方法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2022-12-08T06:59:32Z</dcterms:created>
  <dcterms:modified xsi:type="dcterms:W3CDTF">2023-11-10T05:22:04Z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